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7" r:id="rId3"/>
    <p:sldId id="289" r:id="rId4"/>
    <p:sldId id="287" r:id="rId5"/>
    <p:sldId id="288" r:id="rId6"/>
    <p:sldId id="297" r:id="rId7"/>
    <p:sldId id="298" r:id="rId8"/>
    <p:sldId id="290" r:id="rId9"/>
    <p:sldId id="285" r:id="rId10"/>
    <p:sldId id="291" r:id="rId11"/>
    <p:sldId id="275" r:id="rId12"/>
    <p:sldId id="274" r:id="rId13"/>
    <p:sldId id="286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92" r:id="rId22"/>
    <p:sldId id="293" r:id="rId23"/>
    <p:sldId id="299" r:id="rId24"/>
    <p:sldId id="294" r:id="rId25"/>
    <p:sldId id="295" r:id="rId26"/>
    <p:sldId id="296" r:id="rId27"/>
    <p:sldId id="269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96C4B7-556C-440D-9071-B7F0FAF5DACC}" type="doc">
      <dgm:prSet loTypeId="urn:microsoft.com/office/officeart/2005/8/layout/hList7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hu-HU"/>
        </a:p>
      </dgm:t>
    </dgm:pt>
    <dgm:pt modelId="{E5E5ABD9-4E11-4771-8265-691B4AFD456A}">
      <dgm:prSet phldrT="[Szöveg]" custT="1"/>
      <dgm:spPr/>
      <dgm:t>
        <a:bodyPr/>
        <a:lstStyle/>
        <a:p>
          <a:r>
            <a:rPr lang="hu-H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ÁOK</a:t>
          </a:r>
          <a:endParaRPr lang="hu-H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A0F852-6F25-4C5E-A27A-00D2C51F0F87}" type="parTrans" cxnId="{0DD30970-6BE8-4BB0-8AB7-43EE5763676E}">
      <dgm:prSet/>
      <dgm:spPr/>
      <dgm:t>
        <a:bodyPr/>
        <a:lstStyle/>
        <a:p>
          <a:endParaRPr lang="hu-HU"/>
        </a:p>
      </dgm:t>
    </dgm:pt>
    <dgm:pt modelId="{6C2C1043-9A63-4A73-86A3-678D1E3DE878}" type="sibTrans" cxnId="{0DD30970-6BE8-4BB0-8AB7-43EE5763676E}">
      <dgm:prSet custT="1"/>
      <dgm:spPr/>
      <dgm:t>
        <a:bodyPr/>
        <a:lstStyle/>
        <a:p>
          <a:endParaRPr lang="hu-HU"/>
        </a:p>
      </dgm:t>
    </dgm:pt>
    <dgm:pt modelId="{6D71D94B-D076-40A4-AFA1-981F4AB3ECC9}">
      <dgm:prSet phldrT="[Szöveg]" custT="1"/>
      <dgm:spPr/>
      <dgm:t>
        <a:bodyPr/>
        <a:lstStyle/>
        <a:p>
          <a:r>
            <a:rPr lang="hu-H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BTK</a:t>
          </a:r>
          <a:endParaRPr lang="hu-H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B210CB-DF92-450E-B36F-18F0C357B3DE}" type="sibTrans" cxnId="{770186FF-E11F-4AF1-8A44-DB14624A09AE}">
      <dgm:prSet custT="1"/>
      <dgm:spPr/>
      <dgm:t>
        <a:bodyPr/>
        <a:lstStyle/>
        <a:p>
          <a:endParaRPr lang="hu-HU"/>
        </a:p>
      </dgm:t>
    </dgm:pt>
    <dgm:pt modelId="{A4B728B2-E799-426E-A67B-8314D855EF79}" type="parTrans" cxnId="{770186FF-E11F-4AF1-8A44-DB14624A09AE}">
      <dgm:prSet/>
      <dgm:spPr/>
      <dgm:t>
        <a:bodyPr/>
        <a:lstStyle/>
        <a:p>
          <a:endParaRPr lang="hu-HU"/>
        </a:p>
      </dgm:t>
    </dgm:pt>
    <dgm:pt modelId="{5445E62F-D769-4C22-9FAE-C2F52A2D974E}">
      <dgm:prSet phldrT="[Szöveg]" custT="1"/>
      <dgm:spPr/>
      <dgm:t>
        <a:bodyPr/>
        <a:lstStyle/>
        <a:p>
          <a:r>
            <a:rPr lang="hu-H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KPVK</a:t>
          </a:r>
          <a:endParaRPr lang="hu-HU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6A1916-E08E-4FB7-AC95-6A6855E265E1}" type="parTrans" cxnId="{81E3ACA3-8CCF-434A-B5F8-06160046E064}">
      <dgm:prSet/>
      <dgm:spPr/>
      <dgm:t>
        <a:bodyPr/>
        <a:lstStyle/>
        <a:p>
          <a:endParaRPr lang="hu-HU"/>
        </a:p>
      </dgm:t>
    </dgm:pt>
    <dgm:pt modelId="{6865253A-1087-463F-8965-697486B9290B}" type="sibTrans" cxnId="{81E3ACA3-8CCF-434A-B5F8-06160046E064}">
      <dgm:prSet/>
      <dgm:spPr/>
      <dgm:t>
        <a:bodyPr/>
        <a:lstStyle/>
        <a:p>
          <a:endParaRPr lang="hu-HU"/>
        </a:p>
      </dgm:t>
    </dgm:pt>
    <dgm:pt modelId="{427961D7-57CC-411F-9E0B-D193D161E3D0}">
      <dgm:prSet phldrT="[Szöveg]" custT="1"/>
      <dgm:spPr/>
      <dgm:t>
        <a:bodyPr/>
        <a:lstStyle/>
        <a:p>
          <a:r>
            <a:rPr lang="hu-H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KTK</a:t>
          </a:r>
          <a:endParaRPr lang="hu-H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0C77FB-4638-4410-8AC4-2FBB6356EE40}" type="parTrans" cxnId="{F5AC8B30-D7C8-4E6C-801A-E66F65EC64D1}">
      <dgm:prSet/>
      <dgm:spPr/>
      <dgm:t>
        <a:bodyPr/>
        <a:lstStyle/>
        <a:p>
          <a:endParaRPr lang="hu-HU"/>
        </a:p>
      </dgm:t>
    </dgm:pt>
    <dgm:pt modelId="{23856B2D-BBF1-4EF8-8E73-91CDDE463B70}" type="sibTrans" cxnId="{F5AC8B30-D7C8-4E6C-801A-E66F65EC64D1}">
      <dgm:prSet custT="1"/>
      <dgm:spPr/>
      <dgm:t>
        <a:bodyPr/>
        <a:lstStyle/>
        <a:p>
          <a:endParaRPr lang="hu-HU"/>
        </a:p>
      </dgm:t>
    </dgm:pt>
    <dgm:pt modelId="{530EF51E-473F-41BA-B130-BCBFFAA0B385}">
      <dgm:prSet phldrT="[Szöveg]" custT="1"/>
      <dgm:spPr/>
      <dgm:t>
        <a:bodyPr/>
        <a:lstStyle/>
        <a:p>
          <a:r>
            <a:rPr lang="hu-H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MIK</a:t>
          </a:r>
          <a:endParaRPr lang="hu-H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AFDE0E-AC03-466C-8A52-75FD07949527}" type="parTrans" cxnId="{C8331835-E31E-43C0-8537-C478E309246E}">
      <dgm:prSet/>
      <dgm:spPr/>
      <dgm:t>
        <a:bodyPr/>
        <a:lstStyle/>
        <a:p>
          <a:endParaRPr lang="hu-HU"/>
        </a:p>
      </dgm:t>
    </dgm:pt>
    <dgm:pt modelId="{EDD0C7C6-B8DF-4F1A-88ED-C6F1D0CD56E8}" type="sibTrans" cxnId="{C8331835-E31E-43C0-8537-C478E309246E}">
      <dgm:prSet/>
      <dgm:spPr/>
      <dgm:t>
        <a:bodyPr/>
        <a:lstStyle/>
        <a:p>
          <a:endParaRPr lang="hu-HU"/>
        </a:p>
      </dgm:t>
    </dgm:pt>
    <dgm:pt modelId="{AD3947C3-8A6E-4721-964A-8A8B885C98F9}">
      <dgm:prSet custT="1"/>
      <dgm:spPr/>
      <dgm:t>
        <a:bodyPr/>
        <a:lstStyle/>
        <a:p>
          <a:r>
            <a:rPr lang="hu-H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TTK</a:t>
          </a:r>
          <a:endParaRPr lang="hu-H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60BE27-1C03-4AE8-B3F1-A9F6773C7D90}" type="parTrans" cxnId="{846C1173-7B6D-4331-9C6D-04FF83456A02}">
      <dgm:prSet/>
      <dgm:spPr/>
      <dgm:t>
        <a:bodyPr/>
        <a:lstStyle/>
        <a:p>
          <a:endParaRPr lang="hu-HU"/>
        </a:p>
      </dgm:t>
    </dgm:pt>
    <dgm:pt modelId="{CFFE713E-4875-4EF6-A331-8200AD28801E}" type="sibTrans" cxnId="{846C1173-7B6D-4331-9C6D-04FF83456A02}">
      <dgm:prSet/>
      <dgm:spPr/>
      <dgm:t>
        <a:bodyPr/>
        <a:lstStyle/>
        <a:p>
          <a:endParaRPr lang="hu-HU"/>
        </a:p>
      </dgm:t>
    </dgm:pt>
    <dgm:pt modelId="{90707F87-B9BA-47D8-B651-6973D705D8C2}">
      <dgm:prSet phldrT="[Szöveg]" custT="1"/>
      <dgm:spPr/>
      <dgm:t>
        <a:bodyPr/>
        <a:lstStyle/>
        <a:p>
          <a:r>
            <a:rPr lang="hu-H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MK</a:t>
          </a:r>
          <a:endParaRPr lang="hu-H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F35229-B42E-46DF-8E66-70B30F4A5A28}" type="sibTrans" cxnId="{CD478D72-7FC3-4F8D-BA4F-BF52317236FA}">
      <dgm:prSet custT="1"/>
      <dgm:spPr/>
      <dgm:t>
        <a:bodyPr/>
        <a:lstStyle/>
        <a:p>
          <a:endParaRPr lang="hu-HU"/>
        </a:p>
      </dgm:t>
    </dgm:pt>
    <dgm:pt modelId="{24AD9C16-B967-49F4-B39A-52774853BCBF}" type="parTrans" cxnId="{CD478D72-7FC3-4F8D-BA4F-BF52317236FA}">
      <dgm:prSet/>
      <dgm:spPr/>
      <dgm:t>
        <a:bodyPr/>
        <a:lstStyle/>
        <a:p>
          <a:endParaRPr lang="hu-HU"/>
        </a:p>
      </dgm:t>
    </dgm:pt>
    <dgm:pt modelId="{876A4F13-1319-4175-81F6-A4AF9B406D02}">
      <dgm:prSet custT="1"/>
      <dgm:spPr/>
      <dgm:t>
        <a:bodyPr/>
        <a:lstStyle/>
        <a:p>
          <a:r>
            <a:rPr lang="hu-H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ETK</a:t>
          </a:r>
          <a:endParaRPr lang="hu-H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06A648-04CB-4538-8CE9-1F58C7B5B61E}" type="parTrans" cxnId="{CCC6CB4F-EC23-4C30-82EA-054A28FD8C0D}">
      <dgm:prSet/>
      <dgm:spPr/>
      <dgm:t>
        <a:bodyPr/>
        <a:lstStyle/>
        <a:p>
          <a:endParaRPr lang="hu-HU"/>
        </a:p>
      </dgm:t>
    </dgm:pt>
    <dgm:pt modelId="{ED57A9B9-C885-4C75-9764-B0265233C849}" type="sibTrans" cxnId="{CCC6CB4F-EC23-4C30-82EA-054A28FD8C0D}">
      <dgm:prSet/>
      <dgm:spPr/>
      <dgm:t>
        <a:bodyPr/>
        <a:lstStyle/>
        <a:p>
          <a:endParaRPr lang="hu-HU"/>
        </a:p>
      </dgm:t>
    </dgm:pt>
    <dgm:pt modelId="{E02AEAA7-728E-42EE-B7F4-47E9920900FE}">
      <dgm:prSet custT="1"/>
      <dgm:spPr/>
      <dgm:t>
        <a:bodyPr/>
        <a:lstStyle/>
        <a:p>
          <a:r>
            <a:rPr lang="hu-H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GYTK</a:t>
          </a:r>
          <a:endParaRPr lang="hu-HU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AF13DF-3A54-4B29-80D0-5CB1A931FE2A}" type="parTrans" cxnId="{18FF4A47-DADC-4A7E-94C4-75F78F7F0D23}">
      <dgm:prSet/>
      <dgm:spPr/>
      <dgm:t>
        <a:bodyPr/>
        <a:lstStyle/>
        <a:p>
          <a:endParaRPr lang="hu-HU"/>
        </a:p>
      </dgm:t>
    </dgm:pt>
    <dgm:pt modelId="{200CCA26-F91D-4FAD-ABF8-F58BA37E3728}" type="sibTrans" cxnId="{18FF4A47-DADC-4A7E-94C4-75F78F7F0D23}">
      <dgm:prSet/>
      <dgm:spPr/>
      <dgm:t>
        <a:bodyPr/>
        <a:lstStyle/>
        <a:p>
          <a:endParaRPr lang="hu-HU"/>
        </a:p>
      </dgm:t>
    </dgm:pt>
    <dgm:pt modelId="{C1F2D23C-A276-46A4-9F6A-F2AE9F0631A5}">
      <dgm:prSet custT="1"/>
      <dgm:spPr/>
      <dgm:t>
        <a:bodyPr/>
        <a:lstStyle/>
        <a:p>
          <a:r>
            <a:rPr lang="hu-H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ÁJK</a:t>
          </a:r>
          <a:endParaRPr lang="hu-H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B18D3B-AA4A-40B8-9D65-16BE70B0A7FA}" type="parTrans" cxnId="{D5FA0679-0DD7-4148-AD87-52F4CFA0B0C0}">
      <dgm:prSet/>
      <dgm:spPr/>
      <dgm:t>
        <a:bodyPr/>
        <a:lstStyle/>
        <a:p>
          <a:endParaRPr lang="hu-HU"/>
        </a:p>
      </dgm:t>
    </dgm:pt>
    <dgm:pt modelId="{3FC80480-96D4-4402-9F2A-1FA5067F0DC8}" type="sibTrans" cxnId="{D5FA0679-0DD7-4148-AD87-52F4CFA0B0C0}">
      <dgm:prSet/>
      <dgm:spPr/>
      <dgm:t>
        <a:bodyPr/>
        <a:lstStyle/>
        <a:p>
          <a:endParaRPr lang="hu-HU"/>
        </a:p>
      </dgm:t>
    </dgm:pt>
    <dgm:pt modelId="{27E8276B-5781-4985-9EB9-B3DB40FD9571}" type="pres">
      <dgm:prSet presAssocID="{F796C4B7-556C-440D-9071-B7F0FAF5DA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F90D943-BC09-45CE-82EA-58B25BD96EA2}" type="pres">
      <dgm:prSet presAssocID="{F796C4B7-556C-440D-9071-B7F0FAF5DACC}" presName="fgShape" presStyleLbl="fgShp" presStyleIdx="0" presStyleCnt="1" custLinFactNeighborY="-57143"/>
      <dgm:spPr/>
    </dgm:pt>
    <dgm:pt modelId="{FDC763C4-0C80-4816-A618-31B44B1A2760}" type="pres">
      <dgm:prSet presAssocID="{F796C4B7-556C-440D-9071-B7F0FAF5DACC}" presName="linComp" presStyleCnt="0"/>
      <dgm:spPr/>
    </dgm:pt>
    <dgm:pt modelId="{7617D88E-109E-4C54-872C-1AC0C6B312C2}" type="pres">
      <dgm:prSet presAssocID="{C1F2D23C-A276-46A4-9F6A-F2AE9F0631A5}" presName="compNode" presStyleCnt="0"/>
      <dgm:spPr/>
    </dgm:pt>
    <dgm:pt modelId="{F27325EC-EBC9-4D4D-9B79-F46ADD0CEEB1}" type="pres">
      <dgm:prSet presAssocID="{C1F2D23C-A276-46A4-9F6A-F2AE9F0631A5}" presName="bkgdShape" presStyleLbl="node1" presStyleIdx="0" presStyleCnt="10"/>
      <dgm:spPr/>
      <dgm:t>
        <a:bodyPr/>
        <a:lstStyle/>
        <a:p>
          <a:endParaRPr lang="hu-HU"/>
        </a:p>
      </dgm:t>
    </dgm:pt>
    <dgm:pt modelId="{397C5916-A881-464F-AB05-BFE1FDDCC7C8}" type="pres">
      <dgm:prSet presAssocID="{C1F2D23C-A276-46A4-9F6A-F2AE9F0631A5}" presName="nodeTx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B3234F-DDC6-493E-8E10-48EADED38883}" type="pres">
      <dgm:prSet presAssocID="{C1F2D23C-A276-46A4-9F6A-F2AE9F0631A5}" presName="invisiNode" presStyleLbl="node1" presStyleIdx="0" presStyleCnt="10"/>
      <dgm:spPr/>
    </dgm:pt>
    <dgm:pt modelId="{9DA89B46-F46C-4539-8461-336BD3B6BD8F}" type="pres">
      <dgm:prSet presAssocID="{C1F2D23C-A276-46A4-9F6A-F2AE9F0631A5}" presName="imagNode" presStyleLbl="fgImgPlace1" presStyleIdx="0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</dgm:spPr>
    </dgm:pt>
    <dgm:pt modelId="{F2669A87-7DAB-476B-83D9-0563325FC6C4}" type="pres">
      <dgm:prSet presAssocID="{3FC80480-96D4-4402-9F2A-1FA5067F0DC8}" presName="sibTrans" presStyleLbl="sibTrans2D1" presStyleIdx="0" presStyleCnt="0"/>
      <dgm:spPr/>
      <dgm:t>
        <a:bodyPr/>
        <a:lstStyle/>
        <a:p>
          <a:endParaRPr lang="hu-HU"/>
        </a:p>
      </dgm:t>
    </dgm:pt>
    <dgm:pt modelId="{1F1A144B-AC68-4C8A-8774-A9AE4C23FA0A}" type="pres">
      <dgm:prSet presAssocID="{E5E5ABD9-4E11-4771-8265-691B4AFD456A}" presName="compNode" presStyleCnt="0"/>
      <dgm:spPr/>
    </dgm:pt>
    <dgm:pt modelId="{DD64E26E-A039-4DEA-919F-87C96C4A262E}" type="pres">
      <dgm:prSet presAssocID="{E5E5ABD9-4E11-4771-8265-691B4AFD456A}" presName="bkgdShape" presStyleLbl="node1" presStyleIdx="1" presStyleCnt="10"/>
      <dgm:spPr/>
      <dgm:t>
        <a:bodyPr/>
        <a:lstStyle/>
        <a:p>
          <a:endParaRPr lang="hu-HU"/>
        </a:p>
      </dgm:t>
    </dgm:pt>
    <dgm:pt modelId="{7056795B-C97E-4233-9AB0-22738A265D0F}" type="pres">
      <dgm:prSet presAssocID="{E5E5ABD9-4E11-4771-8265-691B4AFD456A}" presName="nodeTx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CA7641B-BB71-46BC-A457-232334C93A01}" type="pres">
      <dgm:prSet presAssocID="{E5E5ABD9-4E11-4771-8265-691B4AFD456A}" presName="invisiNode" presStyleLbl="node1" presStyleIdx="1" presStyleCnt="10"/>
      <dgm:spPr/>
    </dgm:pt>
    <dgm:pt modelId="{45ED73E6-DFEF-466D-8BFD-D9692B21AD80}" type="pres">
      <dgm:prSet presAssocID="{E5E5ABD9-4E11-4771-8265-691B4AFD456A}" presName="imagNode" presStyleLbl="fgImgPlace1" presStyleIdx="1" presStyleCnt="10"/>
      <dgm:spPr>
        <a:blipFill>
          <a:blip xmlns:r="http://schemas.openxmlformats.org/officeDocument/2006/relationships" r:embed="rId2"/>
          <a:srcRect/>
          <a:stretch>
            <a:fillRect l="-103000" r="-103000"/>
          </a:stretch>
        </a:blipFill>
      </dgm:spPr>
    </dgm:pt>
    <dgm:pt modelId="{4E887536-21C4-4A5D-8600-73D24EF7F6DF}" type="pres">
      <dgm:prSet presAssocID="{6C2C1043-9A63-4A73-86A3-678D1E3DE878}" presName="sibTrans" presStyleLbl="sibTrans2D1" presStyleIdx="0" presStyleCnt="0"/>
      <dgm:spPr/>
      <dgm:t>
        <a:bodyPr/>
        <a:lstStyle/>
        <a:p>
          <a:endParaRPr lang="hu-HU"/>
        </a:p>
      </dgm:t>
    </dgm:pt>
    <dgm:pt modelId="{7A5BDD36-A205-4506-B2FF-F8A954C042D4}" type="pres">
      <dgm:prSet presAssocID="{6D71D94B-D076-40A4-AFA1-981F4AB3ECC9}" presName="compNode" presStyleCnt="0"/>
      <dgm:spPr/>
    </dgm:pt>
    <dgm:pt modelId="{CBBBBD7C-A141-42AB-836B-0B21006C3DBF}" type="pres">
      <dgm:prSet presAssocID="{6D71D94B-D076-40A4-AFA1-981F4AB3ECC9}" presName="bkgdShape" presStyleLbl="node1" presStyleIdx="2" presStyleCnt="10"/>
      <dgm:spPr/>
      <dgm:t>
        <a:bodyPr/>
        <a:lstStyle/>
        <a:p>
          <a:endParaRPr lang="hu-HU"/>
        </a:p>
      </dgm:t>
    </dgm:pt>
    <dgm:pt modelId="{181B9B04-25D2-4885-A9D7-33B2CDA386A5}" type="pres">
      <dgm:prSet presAssocID="{6D71D94B-D076-40A4-AFA1-981F4AB3ECC9}" presName="nodeTx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A0A8F4-323D-43C2-93D5-EF3B0F8740DB}" type="pres">
      <dgm:prSet presAssocID="{6D71D94B-D076-40A4-AFA1-981F4AB3ECC9}" presName="invisiNode" presStyleLbl="node1" presStyleIdx="2" presStyleCnt="10"/>
      <dgm:spPr/>
    </dgm:pt>
    <dgm:pt modelId="{B0BE3B98-A184-47B9-83DB-55832B2A805A}" type="pres">
      <dgm:prSet presAssocID="{6D71D94B-D076-40A4-AFA1-981F4AB3ECC9}" presName="imagNode" presStyleLbl="fgImgPlace1" presStyleIdx="2" presStyleCnt="10" custScaleY="103774" custLinFactNeighborX="3127" custLinFactNeighborY="-193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</dgm:spPr>
    </dgm:pt>
    <dgm:pt modelId="{230BE95A-A543-4AA8-947A-8DF504FCD43F}" type="pres">
      <dgm:prSet presAssocID="{55B210CB-DF92-450E-B36F-18F0C357B3DE}" presName="sibTrans" presStyleLbl="sibTrans2D1" presStyleIdx="0" presStyleCnt="0"/>
      <dgm:spPr/>
      <dgm:t>
        <a:bodyPr/>
        <a:lstStyle/>
        <a:p>
          <a:endParaRPr lang="hu-HU"/>
        </a:p>
      </dgm:t>
    </dgm:pt>
    <dgm:pt modelId="{A8AAFBA6-54B5-424F-9549-49F465F63FAB}" type="pres">
      <dgm:prSet presAssocID="{876A4F13-1319-4175-81F6-A4AF9B406D02}" presName="compNode" presStyleCnt="0"/>
      <dgm:spPr/>
    </dgm:pt>
    <dgm:pt modelId="{0D2BA5BB-EB51-46FD-ACDD-0D7F602A80BE}" type="pres">
      <dgm:prSet presAssocID="{876A4F13-1319-4175-81F6-A4AF9B406D02}" presName="bkgdShape" presStyleLbl="node1" presStyleIdx="3" presStyleCnt="10"/>
      <dgm:spPr/>
      <dgm:t>
        <a:bodyPr/>
        <a:lstStyle/>
        <a:p>
          <a:endParaRPr lang="hu-HU"/>
        </a:p>
      </dgm:t>
    </dgm:pt>
    <dgm:pt modelId="{64B661E4-5781-4091-BD12-B03B6BB58DD2}" type="pres">
      <dgm:prSet presAssocID="{876A4F13-1319-4175-81F6-A4AF9B406D02}" presName="nodeTx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6ED970A-9679-429C-B2BF-A553C43F63BD}" type="pres">
      <dgm:prSet presAssocID="{876A4F13-1319-4175-81F6-A4AF9B406D02}" presName="invisiNode" presStyleLbl="node1" presStyleIdx="3" presStyleCnt="10"/>
      <dgm:spPr/>
    </dgm:pt>
    <dgm:pt modelId="{E6778578-7168-4B43-A70B-CAF303163ACE}" type="pres">
      <dgm:prSet presAssocID="{876A4F13-1319-4175-81F6-A4AF9B406D02}" presName="imagNode" presStyleLbl="fgImgPlace1" presStyleIdx="3" presStyleCnt="1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  <dgm:pt modelId="{746657BD-2E39-40C1-A11E-E36B19D6378D}" type="pres">
      <dgm:prSet presAssocID="{ED57A9B9-C885-4C75-9764-B0265233C849}" presName="sibTrans" presStyleLbl="sibTrans2D1" presStyleIdx="0" presStyleCnt="0"/>
      <dgm:spPr/>
      <dgm:t>
        <a:bodyPr/>
        <a:lstStyle/>
        <a:p>
          <a:endParaRPr lang="hu-HU"/>
        </a:p>
      </dgm:t>
    </dgm:pt>
    <dgm:pt modelId="{08FD5ABE-9955-4058-84C9-7CCDB7D05B04}" type="pres">
      <dgm:prSet presAssocID="{E02AEAA7-728E-42EE-B7F4-47E9920900FE}" presName="compNode" presStyleCnt="0"/>
      <dgm:spPr/>
    </dgm:pt>
    <dgm:pt modelId="{83E45996-6C34-48E0-A8F9-42AD17FC8F9D}" type="pres">
      <dgm:prSet presAssocID="{E02AEAA7-728E-42EE-B7F4-47E9920900FE}" presName="bkgdShape" presStyleLbl="node1" presStyleIdx="4" presStyleCnt="10"/>
      <dgm:spPr/>
      <dgm:t>
        <a:bodyPr/>
        <a:lstStyle/>
        <a:p>
          <a:endParaRPr lang="hu-HU"/>
        </a:p>
      </dgm:t>
    </dgm:pt>
    <dgm:pt modelId="{BD8B662D-8357-4E37-A17E-52CDD9FC205F}" type="pres">
      <dgm:prSet presAssocID="{E02AEAA7-728E-42EE-B7F4-47E9920900FE}" presName="nodeTx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A7A7E26-82F1-4047-97A1-59A175E8651D}" type="pres">
      <dgm:prSet presAssocID="{E02AEAA7-728E-42EE-B7F4-47E9920900FE}" presName="invisiNode" presStyleLbl="node1" presStyleIdx="4" presStyleCnt="10"/>
      <dgm:spPr/>
    </dgm:pt>
    <dgm:pt modelId="{97440208-4314-46B1-AB2B-AAEEEB3D7A5A}" type="pres">
      <dgm:prSet presAssocID="{E02AEAA7-728E-42EE-B7F4-47E9920900FE}" presName="imagNode" presStyleLbl="fgImgPlace1" presStyleIdx="4" presStyleCnt="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</dgm:spPr>
    </dgm:pt>
    <dgm:pt modelId="{D7D7F730-734B-4497-BB0B-8FC7F62C03B7}" type="pres">
      <dgm:prSet presAssocID="{200CCA26-F91D-4FAD-ABF8-F58BA37E3728}" presName="sibTrans" presStyleLbl="sibTrans2D1" presStyleIdx="0" presStyleCnt="0"/>
      <dgm:spPr/>
      <dgm:t>
        <a:bodyPr/>
        <a:lstStyle/>
        <a:p>
          <a:endParaRPr lang="hu-HU"/>
        </a:p>
      </dgm:t>
    </dgm:pt>
    <dgm:pt modelId="{E0AB988F-81EE-44D1-B7DE-397C8E945FCC}" type="pres">
      <dgm:prSet presAssocID="{5445E62F-D769-4C22-9FAE-C2F52A2D974E}" presName="compNode" presStyleCnt="0"/>
      <dgm:spPr/>
    </dgm:pt>
    <dgm:pt modelId="{7230FF38-2D54-46B5-828E-8EEC1F283468}" type="pres">
      <dgm:prSet presAssocID="{5445E62F-D769-4C22-9FAE-C2F52A2D974E}" presName="bkgdShape" presStyleLbl="node1" presStyleIdx="5" presStyleCnt="10" custLinFactNeighborY="-2041"/>
      <dgm:spPr/>
      <dgm:t>
        <a:bodyPr/>
        <a:lstStyle/>
        <a:p>
          <a:endParaRPr lang="hu-HU"/>
        </a:p>
      </dgm:t>
    </dgm:pt>
    <dgm:pt modelId="{AF462557-664B-495E-9369-147DD6C5AE1F}" type="pres">
      <dgm:prSet presAssocID="{5445E62F-D769-4C22-9FAE-C2F52A2D974E}" presName="nodeTx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BF28926-D8DA-44CB-996A-190FE96DDB00}" type="pres">
      <dgm:prSet presAssocID="{5445E62F-D769-4C22-9FAE-C2F52A2D974E}" presName="invisiNode" presStyleLbl="node1" presStyleIdx="5" presStyleCnt="10"/>
      <dgm:spPr/>
    </dgm:pt>
    <dgm:pt modelId="{04435870-77FF-40E3-901C-BB6906CA50BA}" type="pres">
      <dgm:prSet presAssocID="{5445E62F-D769-4C22-9FAE-C2F52A2D974E}" presName="imagNode" presStyleLbl="fgImgPlace1" presStyleIdx="5" presStyleCnt="1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  <dgm:pt modelId="{52A80D05-AC16-4CE9-8DF7-5C7E409FEB42}" type="pres">
      <dgm:prSet presAssocID="{6865253A-1087-463F-8965-697486B9290B}" presName="sibTrans" presStyleLbl="sibTrans2D1" presStyleIdx="0" presStyleCnt="0"/>
      <dgm:spPr/>
      <dgm:t>
        <a:bodyPr/>
        <a:lstStyle/>
        <a:p>
          <a:endParaRPr lang="hu-HU"/>
        </a:p>
      </dgm:t>
    </dgm:pt>
    <dgm:pt modelId="{109C198E-B6ED-4232-9DB5-99CEB135CAC2}" type="pres">
      <dgm:prSet presAssocID="{427961D7-57CC-411F-9E0B-D193D161E3D0}" presName="compNode" presStyleCnt="0"/>
      <dgm:spPr/>
    </dgm:pt>
    <dgm:pt modelId="{41DF972D-415E-496B-87FD-34D1D95C313C}" type="pres">
      <dgm:prSet presAssocID="{427961D7-57CC-411F-9E0B-D193D161E3D0}" presName="bkgdShape" presStyleLbl="node1" presStyleIdx="6" presStyleCnt="10"/>
      <dgm:spPr/>
      <dgm:t>
        <a:bodyPr/>
        <a:lstStyle/>
        <a:p>
          <a:endParaRPr lang="hu-HU"/>
        </a:p>
      </dgm:t>
    </dgm:pt>
    <dgm:pt modelId="{87A64BE2-CA75-4146-89FF-CFD8971954B1}" type="pres">
      <dgm:prSet presAssocID="{427961D7-57CC-411F-9E0B-D193D161E3D0}" presName="nodeTx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0BF4E5-B292-4290-90EC-96CB5F74AF12}" type="pres">
      <dgm:prSet presAssocID="{427961D7-57CC-411F-9E0B-D193D161E3D0}" presName="invisiNode" presStyleLbl="node1" presStyleIdx="6" presStyleCnt="10"/>
      <dgm:spPr/>
    </dgm:pt>
    <dgm:pt modelId="{0023269C-67A4-4B03-B4B1-C08A85E20E66}" type="pres">
      <dgm:prSet presAssocID="{427961D7-57CC-411F-9E0B-D193D161E3D0}" presName="imagNode" presStyleLbl="fgImgPlace1" presStyleIdx="6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</dgm:spPr>
    </dgm:pt>
    <dgm:pt modelId="{CD8E87D4-71C2-47DD-81F8-AF49F9DF38FB}" type="pres">
      <dgm:prSet presAssocID="{23856B2D-BBF1-4EF8-8E73-91CDDE463B70}" presName="sibTrans" presStyleLbl="sibTrans2D1" presStyleIdx="0" presStyleCnt="0"/>
      <dgm:spPr/>
      <dgm:t>
        <a:bodyPr/>
        <a:lstStyle/>
        <a:p>
          <a:endParaRPr lang="hu-HU"/>
        </a:p>
      </dgm:t>
    </dgm:pt>
    <dgm:pt modelId="{93FEA222-75EA-4727-89AB-FAAD90A3B493}" type="pres">
      <dgm:prSet presAssocID="{530EF51E-473F-41BA-B130-BCBFFAA0B385}" presName="compNode" presStyleCnt="0"/>
      <dgm:spPr/>
    </dgm:pt>
    <dgm:pt modelId="{83C5F14F-3637-46BC-B824-556F7B9E3A6A}" type="pres">
      <dgm:prSet presAssocID="{530EF51E-473F-41BA-B130-BCBFFAA0B385}" presName="bkgdShape" presStyleLbl="node1" presStyleIdx="7" presStyleCnt="10"/>
      <dgm:spPr/>
      <dgm:t>
        <a:bodyPr/>
        <a:lstStyle/>
        <a:p>
          <a:endParaRPr lang="hu-HU"/>
        </a:p>
      </dgm:t>
    </dgm:pt>
    <dgm:pt modelId="{F5F4ACB2-55EB-40F1-A899-E1B2E4E9236C}" type="pres">
      <dgm:prSet presAssocID="{530EF51E-473F-41BA-B130-BCBFFAA0B385}" presName="nodeTx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5D31F7C-CC25-4E4E-A050-8CEC4FA3E4A9}" type="pres">
      <dgm:prSet presAssocID="{530EF51E-473F-41BA-B130-BCBFFAA0B385}" presName="invisiNode" presStyleLbl="node1" presStyleIdx="7" presStyleCnt="10"/>
      <dgm:spPr/>
    </dgm:pt>
    <dgm:pt modelId="{6D5E3435-E6D9-451E-B40C-EA7FC86EC3F5}" type="pres">
      <dgm:prSet presAssocID="{530EF51E-473F-41BA-B130-BCBFFAA0B385}" presName="imagNode" presStyleLbl="fgImgPlace1" presStyleIdx="7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9000" r="-219000"/>
          </a:stretch>
        </a:blipFill>
      </dgm:spPr>
    </dgm:pt>
    <dgm:pt modelId="{E4F09F9E-05DE-419C-A6BE-E22080538D10}" type="pres">
      <dgm:prSet presAssocID="{EDD0C7C6-B8DF-4F1A-88ED-C6F1D0CD56E8}" presName="sibTrans" presStyleLbl="sibTrans2D1" presStyleIdx="0" presStyleCnt="0"/>
      <dgm:spPr/>
      <dgm:t>
        <a:bodyPr/>
        <a:lstStyle/>
        <a:p>
          <a:endParaRPr lang="hu-HU"/>
        </a:p>
      </dgm:t>
    </dgm:pt>
    <dgm:pt modelId="{97A90CEB-D6C5-48DE-8E9B-9DD78427B18E}" type="pres">
      <dgm:prSet presAssocID="{90707F87-B9BA-47D8-B651-6973D705D8C2}" presName="compNode" presStyleCnt="0"/>
      <dgm:spPr/>
    </dgm:pt>
    <dgm:pt modelId="{B7A18D44-A403-4904-B65D-7725E6A3CCE4}" type="pres">
      <dgm:prSet presAssocID="{90707F87-B9BA-47D8-B651-6973D705D8C2}" presName="bkgdShape" presStyleLbl="node1" presStyleIdx="8" presStyleCnt="10"/>
      <dgm:spPr/>
      <dgm:t>
        <a:bodyPr/>
        <a:lstStyle/>
        <a:p>
          <a:endParaRPr lang="hu-HU"/>
        </a:p>
      </dgm:t>
    </dgm:pt>
    <dgm:pt modelId="{72E71FC1-425E-488E-BB5B-C6175C663CFC}" type="pres">
      <dgm:prSet presAssocID="{90707F87-B9BA-47D8-B651-6973D705D8C2}" presName="nodeTx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87A400A-C062-4FE5-AC60-26E6A82A01FD}" type="pres">
      <dgm:prSet presAssocID="{90707F87-B9BA-47D8-B651-6973D705D8C2}" presName="invisiNode" presStyleLbl="node1" presStyleIdx="8" presStyleCnt="10"/>
      <dgm:spPr/>
    </dgm:pt>
    <dgm:pt modelId="{1C8B4D35-A644-43DD-95FF-9C135833483A}" type="pres">
      <dgm:prSet presAssocID="{90707F87-B9BA-47D8-B651-6973D705D8C2}" presName="imagNode" presStyleLbl="fgImgPlace1" presStyleIdx="8" presStyleCnt="1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</dgm:spPr>
    </dgm:pt>
    <dgm:pt modelId="{7BD53BE4-4770-4D48-98F8-0DD8AE0B12E3}" type="pres">
      <dgm:prSet presAssocID="{46F35229-B42E-46DF-8E66-70B30F4A5A28}" presName="sibTrans" presStyleLbl="sibTrans2D1" presStyleIdx="0" presStyleCnt="0"/>
      <dgm:spPr/>
      <dgm:t>
        <a:bodyPr/>
        <a:lstStyle/>
        <a:p>
          <a:endParaRPr lang="hu-HU"/>
        </a:p>
      </dgm:t>
    </dgm:pt>
    <dgm:pt modelId="{85BA7C33-6790-463C-9B86-F58F41E79EAF}" type="pres">
      <dgm:prSet presAssocID="{AD3947C3-8A6E-4721-964A-8A8B885C98F9}" presName="compNode" presStyleCnt="0"/>
      <dgm:spPr/>
    </dgm:pt>
    <dgm:pt modelId="{A04FCD40-E7F4-4FB6-B025-6033FC07C002}" type="pres">
      <dgm:prSet presAssocID="{AD3947C3-8A6E-4721-964A-8A8B885C98F9}" presName="bkgdShape" presStyleLbl="node1" presStyleIdx="9" presStyleCnt="10"/>
      <dgm:spPr/>
      <dgm:t>
        <a:bodyPr/>
        <a:lstStyle/>
        <a:p>
          <a:endParaRPr lang="hu-HU"/>
        </a:p>
      </dgm:t>
    </dgm:pt>
    <dgm:pt modelId="{F7BBCD20-71A2-4436-BCAE-90E65190B880}" type="pres">
      <dgm:prSet presAssocID="{AD3947C3-8A6E-4721-964A-8A8B885C98F9}" presName="nodeTx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FC5FCE5-9914-4D5C-A9D7-8CA9F5804BD1}" type="pres">
      <dgm:prSet presAssocID="{AD3947C3-8A6E-4721-964A-8A8B885C98F9}" presName="invisiNode" presStyleLbl="node1" presStyleIdx="9" presStyleCnt="10"/>
      <dgm:spPr/>
    </dgm:pt>
    <dgm:pt modelId="{C4F5CCB4-4077-4198-B2E3-4A453904EB38}" type="pres">
      <dgm:prSet presAssocID="{AD3947C3-8A6E-4721-964A-8A8B885C98F9}" presName="imagNode" presStyleLbl="fgImgPlace1" presStyleIdx="9" presStyleCnt="1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</dgm:spPr>
    </dgm:pt>
  </dgm:ptLst>
  <dgm:cxnLst>
    <dgm:cxn modelId="{F5AC8B30-D7C8-4E6C-801A-E66F65EC64D1}" srcId="{F796C4B7-556C-440D-9071-B7F0FAF5DACC}" destId="{427961D7-57CC-411F-9E0B-D193D161E3D0}" srcOrd="6" destOrd="0" parTransId="{C70C77FB-4638-4410-8AC4-2FBB6356EE40}" sibTransId="{23856B2D-BBF1-4EF8-8E73-91CDDE463B70}"/>
    <dgm:cxn modelId="{C3E34847-696E-4192-B7E8-C6FB32658B33}" type="presOf" srcId="{427961D7-57CC-411F-9E0B-D193D161E3D0}" destId="{87A64BE2-CA75-4146-89FF-CFD8971954B1}" srcOrd="1" destOrd="0" presId="urn:microsoft.com/office/officeart/2005/8/layout/hList7"/>
    <dgm:cxn modelId="{770186FF-E11F-4AF1-8A44-DB14624A09AE}" srcId="{F796C4B7-556C-440D-9071-B7F0FAF5DACC}" destId="{6D71D94B-D076-40A4-AFA1-981F4AB3ECC9}" srcOrd="2" destOrd="0" parTransId="{A4B728B2-E799-426E-A67B-8314D855EF79}" sibTransId="{55B210CB-DF92-450E-B36F-18F0C357B3DE}"/>
    <dgm:cxn modelId="{81E3ACA3-8CCF-434A-B5F8-06160046E064}" srcId="{F796C4B7-556C-440D-9071-B7F0FAF5DACC}" destId="{5445E62F-D769-4C22-9FAE-C2F52A2D974E}" srcOrd="5" destOrd="0" parTransId="{CB6A1916-E08E-4FB7-AC95-6A6855E265E1}" sibTransId="{6865253A-1087-463F-8965-697486B9290B}"/>
    <dgm:cxn modelId="{3C7B7D8F-5759-42D9-87E9-365FF6BA56B9}" type="presOf" srcId="{E02AEAA7-728E-42EE-B7F4-47E9920900FE}" destId="{83E45996-6C34-48E0-A8F9-42AD17FC8F9D}" srcOrd="0" destOrd="0" presId="urn:microsoft.com/office/officeart/2005/8/layout/hList7"/>
    <dgm:cxn modelId="{F5D76AFF-3915-46AB-850B-5C14C89A0E1F}" type="presOf" srcId="{90707F87-B9BA-47D8-B651-6973D705D8C2}" destId="{B7A18D44-A403-4904-B65D-7725E6A3CCE4}" srcOrd="0" destOrd="0" presId="urn:microsoft.com/office/officeart/2005/8/layout/hList7"/>
    <dgm:cxn modelId="{2AD5AFFF-5690-401B-824F-F23AD96B5B1F}" type="presOf" srcId="{530EF51E-473F-41BA-B130-BCBFFAA0B385}" destId="{F5F4ACB2-55EB-40F1-A899-E1B2E4E9236C}" srcOrd="1" destOrd="0" presId="urn:microsoft.com/office/officeart/2005/8/layout/hList7"/>
    <dgm:cxn modelId="{43BDAD5A-8372-465D-A9C7-51AC905EF98D}" type="presOf" srcId="{5445E62F-D769-4C22-9FAE-C2F52A2D974E}" destId="{7230FF38-2D54-46B5-828E-8EEC1F283468}" srcOrd="0" destOrd="0" presId="urn:microsoft.com/office/officeart/2005/8/layout/hList7"/>
    <dgm:cxn modelId="{CD478D72-7FC3-4F8D-BA4F-BF52317236FA}" srcId="{F796C4B7-556C-440D-9071-B7F0FAF5DACC}" destId="{90707F87-B9BA-47D8-B651-6973D705D8C2}" srcOrd="8" destOrd="0" parTransId="{24AD9C16-B967-49F4-B39A-52774853BCBF}" sibTransId="{46F35229-B42E-46DF-8E66-70B30F4A5A28}"/>
    <dgm:cxn modelId="{846C1173-7B6D-4331-9C6D-04FF83456A02}" srcId="{F796C4B7-556C-440D-9071-B7F0FAF5DACC}" destId="{AD3947C3-8A6E-4721-964A-8A8B885C98F9}" srcOrd="9" destOrd="0" parTransId="{1760BE27-1C03-4AE8-B3F1-A9F6773C7D90}" sibTransId="{CFFE713E-4875-4EF6-A331-8200AD28801E}"/>
    <dgm:cxn modelId="{18FF4A47-DADC-4A7E-94C4-75F78F7F0D23}" srcId="{F796C4B7-556C-440D-9071-B7F0FAF5DACC}" destId="{E02AEAA7-728E-42EE-B7F4-47E9920900FE}" srcOrd="4" destOrd="0" parTransId="{7CAF13DF-3A54-4B29-80D0-5CB1A931FE2A}" sibTransId="{200CCA26-F91D-4FAD-ABF8-F58BA37E3728}"/>
    <dgm:cxn modelId="{C8331835-E31E-43C0-8537-C478E309246E}" srcId="{F796C4B7-556C-440D-9071-B7F0FAF5DACC}" destId="{530EF51E-473F-41BA-B130-BCBFFAA0B385}" srcOrd="7" destOrd="0" parTransId="{8DAFDE0E-AC03-466C-8A52-75FD07949527}" sibTransId="{EDD0C7C6-B8DF-4F1A-88ED-C6F1D0CD56E8}"/>
    <dgm:cxn modelId="{FEC8059A-9EA8-41CA-A4A6-60B8F38105EE}" type="presOf" srcId="{5445E62F-D769-4C22-9FAE-C2F52A2D974E}" destId="{AF462557-664B-495E-9369-147DD6C5AE1F}" srcOrd="1" destOrd="0" presId="urn:microsoft.com/office/officeart/2005/8/layout/hList7"/>
    <dgm:cxn modelId="{C05A60F8-A7F1-49DA-BFA5-5854FC10236A}" type="presOf" srcId="{F796C4B7-556C-440D-9071-B7F0FAF5DACC}" destId="{27E8276B-5781-4985-9EB9-B3DB40FD9571}" srcOrd="0" destOrd="0" presId="urn:microsoft.com/office/officeart/2005/8/layout/hList7"/>
    <dgm:cxn modelId="{80D7468B-0FCF-4776-993D-0C8472201887}" type="presOf" srcId="{E5E5ABD9-4E11-4771-8265-691B4AFD456A}" destId="{DD64E26E-A039-4DEA-919F-87C96C4A262E}" srcOrd="0" destOrd="0" presId="urn:microsoft.com/office/officeart/2005/8/layout/hList7"/>
    <dgm:cxn modelId="{6F5F4773-9FA8-4C09-83DB-EAB979C5E9FD}" type="presOf" srcId="{200CCA26-F91D-4FAD-ABF8-F58BA37E3728}" destId="{D7D7F730-734B-4497-BB0B-8FC7F62C03B7}" srcOrd="0" destOrd="0" presId="urn:microsoft.com/office/officeart/2005/8/layout/hList7"/>
    <dgm:cxn modelId="{A7DF4CF4-7195-4672-A509-34B12326E77C}" type="presOf" srcId="{ED57A9B9-C885-4C75-9764-B0265233C849}" destId="{746657BD-2E39-40C1-A11E-E36B19D6378D}" srcOrd="0" destOrd="0" presId="urn:microsoft.com/office/officeart/2005/8/layout/hList7"/>
    <dgm:cxn modelId="{CCC6CB4F-EC23-4C30-82EA-054A28FD8C0D}" srcId="{F796C4B7-556C-440D-9071-B7F0FAF5DACC}" destId="{876A4F13-1319-4175-81F6-A4AF9B406D02}" srcOrd="3" destOrd="0" parTransId="{3706A648-04CB-4538-8CE9-1F58C7B5B61E}" sibTransId="{ED57A9B9-C885-4C75-9764-B0265233C849}"/>
    <dgm:cxn modelId="{3D23B1CE-2B3B-4A74-AF53-6675A7D12233}" type="presOf" srcId="{6865253A-1087-463F-8965-697486B9290B}" destId="{52A80D05-AC16-4CE9-8DF7-5C7E409FEB42}" srcOrd="0" destOrd="0" presId="urn:microsoft.com/office/officeart/2005/8/layout/hList7"/>
    <dgm:cxn modelId="{47ABCD94-01CF-4E31-BFD4-4FD5EC47BC70}" type="presOf" srcId="{90707F87-B9BA-47D8-B651-6973D705D8C2}" destId="{72E71FC1-425E-488E-BB5B-C6175C663CFC}" srcOrd="1" destOrd="0" presId="urn:microsoft.com/office/officeart/2005/8/layout/hList7"/>
    <dgm:cxn modelId="{B65FAEA2-5BD8-4620-8DF3-AB7BCE5454AA}" type="presOf" srcId="{EDD0C7C6-B8DF-4F1A-88ED-C6F1D0CD56E8}" destId="{E4F09F9E-05DE-419C-A6BE-E22080538D10}" srcOrd="0" destOrd="0" presId="urn:microsoft.com/office/officeart/2005/8/layout/hList7"/>
    <dgm:cxn modelId="{223F55BE-B15F-4982-B29C-9C442934466A}" type="presOf" srcId="{6D71D94B-D076-40A4-AFA1-981F4AB3ECC9}" destId="{CBBBBD7C-A141-42AB-836B-0B21006C3DBF}" srcOrd="0" destOrd="0" presId="urn:microsoft.com/office/officeart/2005/8/layout/hList7"/>
    <dgm:cxn modelId="{E6C92FB9-CBE5-408A-923C-92996535B7D3}" type="presOf" srcId="{E5E5ABD9-4E11-4771-8265-691B4AFD456A}" destId="{7056795B-C97E-4233-9AB0-22738A265D0F}" srcOrd="1" destOrd="0" presId="urn:microsoft.com/office/officeart/2005/8/layout/hList7"/>
    <dgm:cxn modelId="{A2893EF6-74FF-49B0-A124-3C3C68980B54}" type="presOf" srcId="{6C2C1043-9A63-4A73-86A3-678D1E3DE878}" destId="{4E887536-21C4-4A5D-8600-73D24EF7F6DF}" srcOrd="0" destOrd="0" presId="urn:microsoft.com/office/officeart/2005/8/layout/hList7"/>
    <dgm:cxn modelId="{DB966C2A-56E3-4964-BE99-B9BD40A8F56F}" type="presOf" srcId="{530EF51E-473F-41BA-B130-BCBFFAA0B385}" destId="{83C5F14F-3637-46BC-B824-556F7B9E3A6A}" srcOrd="0" destOrd="0" presId="urn:microsoft.com/office/officeart/2005/8/layout/hList7"/>
    <dgm:cxn modelId="{45424038-3F9C-4A30-9069-31953E40B9AA}" type="presOf" srcId="{23856B2D-BBF1-4EF8-8E73-91CDDE463B70}" destId="{CD8E87D4-71C2-47DD-81F8-AF49F9DF38FB}" srcOrd="0" destOrd="0" presId="urn:microsoft.com/office/officeart/2005/8/layout/hList7"/>
    <dgm:cxn modelId="{C2150E4E-0B48-48ED-A4F3-7E7711FFD179}" type="presOf" srcId="{E02AEAA7-728E-42EE-B7F4-47E9920900FE}" destId="{BD8B662D-8357-4E37-A17E-52CDD9FC205F}" srcOrd="1" destOrd="0" presId="urn:microsoft.com/office/officeart/2005/8/layout/hList7"/>
    <dgm:cxn modelId="{0650093C-306A-406E-AF87-CAB768D85DE5}" type="presOf" srcId="{C1F2D23C-A276-46A4-9F6A-F2AE9F0631A5}" destId="{F27325EC-EBC9-4D4D-9B79-F46ADD0CEEB1}" srcOrd="0" destOrd="0" presId="urn:microsoft.com/office/officeart/2005/8/layout/hList7"/>
    <dgm:cxn modelId="{FD699BE4-5991-4526-84C9-05EDAD46111E}" type="presOf" srcId="{AD3947C3-8A6E-4721-964A-8A8B885C98F9}" destId="{A04FCD40-E7F4-4FB6-B025-6033FC07C002}" srcOrd="0" destOrd="0" presId="urn:microsoft.com/office/officeart/2005/8/layout/hList7"/>
    <dgm:cxn modelId="{65EACF0A-AFDF-446B-A958-411532DD2C5F}" type="presOf" srcId="{427961D7-57CC-411F-9E0B-D193D161E3D0}" destId="{41DF972D-415E-496B-87FD-34D1D95C313C}" srcOrd="0" destOrd="0" presId="urn:microsoft.com/office/officeart/2005/8/layout/hList7"/>
    <dgm:cxn modelId="{D5FA0679-0DD7-4148-AD87-52F4CFA0B0C0}" srcId="{F796C4B7-556C-440D-9071-B7F0FAF5DACC}" destId="{C1F2D23C-A276-46A4-9F6A-F2AE9F0631A5}" srcOrd="0" destOrd="0" parTransId="{60B18D3B-AA4A-40B8-9D65-16BE70B0A7FA}" sibTransId="{3FC80480-96D4-4402-9F2A-1FA5067F0DC8}"/>
    <dgm:cxn modelId="{64DE3551-36A7-4350-BFEF-D0E325B91AD7}" type="presOf" srcId="{3FC80480-96D4-4402-9F2A-1FA5067F0DC8}" destId="{F2669A87-7DAB-476B-83D9-0563325FC6C4}" srcOrd="0" destOrd="0" presId="urn:microsoft.com/office/officeart/2005/8/layout/hList7"/>
    <dgm:cxn modelId="{821999E1-87A1-4DDC-A8F3-70EA84F20354}" type="presOf" srcId="{876A4F13-1319-4175-81F6-A4AF9B406D02}" destId="{0D2BA5BB-EB51-46FD-ACDD-0D7F602A80BE}" srcOrd="0" destOrd="0" presId="urn:microsoft.com/office/officeart/2005/8/layout/hList7"/>
    <dgm:cxn modelId="{0DD30970-6BE8-4BB0-8AB7-43EE5763676E}" srcId="{F796C4B7-556C-440D-9071-B7F0FAF5DACC}" destId="{E5E5ABD9-4E11-4771-8265-691B4AFD456A}" srcOrd="1" destOrd="0" parTransId="{ABA0F852-6F25-4C5E-A27A-00D2C51F0F87}" sibTransId="{6C2C1043-9A63-4A73-86A3-678D1E3DE878}"/>
    <dgm:cxn modelId="{5F159A7C-5B2E-4941-9069-044032EA0B63}" type="presOf" srcId="{46F35229-B42E-46DF-8E66-70B30F4A5A28}" destId="{7BD53BE4-4770-4D48-98F8-0DD8AE0B12E3}" srcOrd="0" destOrd="0" presId="urn:microsoft.com/office/officeart/2005/8/layout/hList7"/>
    <dgm:cxn modelId="{DED5BF2D-8274-443C-B097-10E2CE06E05E}" type="presOf" srcId="{6D71D94B-D076-40A4-AFA1-981F4AB3ECC9}" destId="{181B9B04-25D2-4885-A9D7-33B2CDA386A5}" srcOrd="1" destOrd="0" presId="urn:microsoft.com/office/officeart/2005/8/layout/hList7"/>
    <dgm:cxn modelId="{477ACFD4-8785-4F73-A331-DD287EAAACDA}" type="presOf" srcId="{AD3947C3-8A6E-4721-964A-8A8B885C98F9}" destId="{F7BBCD20-71A2-4436-BCAE-90E65190B880}" srcOrd="1" destOrd="0" presId="urn:microsoft.com/office/officeart/2005/8/layout/hList7"/>
    <dgm:cxn modelId="{6B43CFD0-3617-4899-854A-BE2D99A5AD76}" type="presOf" srcId="{876A4F13-1319-4175-81F6-A4AF9B406D02}" destId="{64B661E4-5781-4091-BD12-B03B6BB58DD2}" srcOrd="1" destOrd="0" presId="urn:microsoft.com/office/officeart/2005/8/layout/hList7"/>
    <dgm:cxn modelId="{4CAC388C-1348-4BC2-B605-5605F42415D6}" type="presOf" srcId="{55B210CB-DF92-450E-B36F-18F0C357B3DE}" destId="{230BE95A-A543-4AA8-947A-8DF504FCD43F}" srcOrd="0" destOrd="0" presId="urn:microsoft.com/office/officeart/2005/8/layout/hList7"/>
    <dgm:cxn modelId="{FA165DC3-393C-404F-BCE5-F15B70F59861}" type="presOf" srcId="{C1F2D23C-A276-46A4-9F6A-F2AE9F0631A5}" destId="{397C5916-A881-464F-AB05-BFE1FDDCC7C8}" srcOrd="1" destOrd="0" presId="urn:microsoft.com/office/officeart/2005/8/layout/hList7"/>
    <dgm:cxn modelId="{0AA5830B-E6AB-4EBE-A915-378ACEF1BDCF}" type="presParOf" srcId="{27E8276B-5781-4985-9EB9-B3DB40FD9571}" destId="{8F90D943-BC09-45CE-82EA-58B25BD96EA2}" srcOrd="0" destOrd="0" presId="urn:microsoft.com/office/officeart/2005/8/layout/hList7"/>
    <dgm:cxn modelId="{F880EA81-4706-4E16-AF05-E15EB0A3E26B}" type="presParOf" srcId="{27E8276B-5781-4985-9EB9-B3DB40FD9571}" destId="{FDC763C4-0C80-4816-A618-31B44B1A2760}" srcOrd="1" destOrd="0" presId="urn:microsoft.com/office/officeart/2005/8/layout/hList7"/>
    <dgm:cxn modelId="{86837C33-6712-427A-BFC4-C366FE9B10FA}" type="presParOf" srcId="{FDC763C4-0C80-4816-A618-31B44B1A2760}" destId="{7617D88E-109E-4C54-872C-1AC0C6B312C2}" srcOrd="0" destOrd="0" presId="urn:microsoft.com/office/officeart/2005/8/layout/hList7"/>
    <dgm:cxn modelId="{B0AE5453-00A4-449D-9319-BFB37BD8AEEF}" type="presParOf" srcId="{7617D88E-109E-4C54-872C-1AC0C6B312C2}" destId="{F27325EC-EBC9-4D4D-9B79-F46ADD0CEEB1}" srcOrd="0" destOrd="0" presId="urn:microsoft.com/office/officeart/2005/8/layout/hList7"/>
    <dgm:cxn modelId="{ABFAA366-5FE1-4D9B-8F0C-4F7B941467DD}" type="presParOf" srcId="{7617D88E-109E-4C54-872C-1AC0C6B312C2}" destId="{397C5916-A881-464F-AB05-BFE1FDDCC7C8}" srcOrd="1" destOrd="0" presId="urn:microsoft.com/office/officeart/2005/8/layout/hList7"/>
    <dgm:cxn modelId="{FA5E1036-2771-4FE6-A16B-A18AAB64A280}" type="presParOf" srcId="{7617D88E-109E-4C54-872C-1AC0C6B312C2}" destId="{5DB3234F-DDC6-493E-8E10-48EADED38883}" srcOrd="2" destOrd="0" presId="urn:microsoft.com/office/officeart/2005/8/layout/hList7"/>
    <dgm:cxn modelId="{A8EB2EE5-D5EE-4684-A7AF-A8F601F383EF}" type="presParOf" srcId="{7617D88E-109E-4C54-872C-1AC0C6B312C2}" destId="{9DA89B46-F46C-4539-8461-336BD3B6BD8F}" srcOrd="3" destOrd="0" presId="urn:microsoft.com/office/officeart/2005/8/layout/hList7"/>
    <dgm:cxn modelId="{4F2FBBB1-E176-4BE2-90BF-EEACDA5DA60D}" type="presParOf" srcId="{FDC763C4-0C80-4816-A618-31B44B1A2760}" destId="{F2669A87-7DAB-476B-83D9-0563325FC6C4}" srcOrd="1" destOrd="0" presId="urn:microsoft.com/office/officeart/2005/8/layout/hList7"/>
    <dgm:cxn modelId="{A63E6F6E-7612-4C0C-B516-FDFAAE2ADBEB}" type="presParOf" srcId="{FDC763C4-0C80-4816-A618-31B44B1A2760}" destId="{1F1A144B-AC68-4C8A-8774-A9AE4C23FA0A}" srcOrd="2" destOrd="0" presId="urn:microsoft.com/office/officeart/2005/8/layout/hList7"/>
    <dgm:cxn modelId="{5ED6CACD-6BEE-444B-BFD0-7F717636E69E}" type="presParOf" srcId="{1F1A144B-AC68-4C8A-8774-A9AE4C23FA0A}" destId="{DD64E26E-A039-4DEA-919F-87C96C4A262E}" srcOrd="0" destOrd="0" presId="urn:microsoft.com/office/officeart/2005/8/layout/hList7"/>
    <dgm:cxn modelId="{4C961360-D185-46D4-B176-72A77E1567D7}" type="presParOf" srcId="{1F1A144B-AC68-4C8A-8774-A9AE4C23FA0A}" destId="{7056795B-C97E-4233-9AB0-22738A265D0F}" srcOrd="1" destOrd="0" presId="urn:microsoft.com/office/officeart/2005/8/layout/hList7"/>
    <dgm:cxn modelId="{369A07CB-28FF-4F88-9287-67F48AEA9681}" type="presParOf" srcId="{1F1A144B-AC68-4C8A-8774-A9AE4C23FA0A}" destId="{1CA7641B-BB71-46BC-A457-232334C93A01}" srcOrd="2" destOrd="0" presId="urn:microsoft.com/office/officeart/2005/8/layout/hList7"/>
    <dgm:cxn modelId="{75D4EB3E-9BA1-4292-B936-35C06032859F}" type="presParOf" srcId="{1F1A144B-AC68-4C8A-8774-A9AE4C23FA0A}" destId="{45ED73E6-DFEF-466D-8BFD-D9692B21AD80}" srcOrd="3" destOrd="0" presId="urn:microsoft.com/office/officeart/2005/8/layout/hList7"/>
    <dgm:cxn modelId="{9F294BC4-07FA-48F1-807C-4B9EE9FC66BE}" type="presParOf" srcId="{FDC763C4-0C80-4816-A618-31B44B1A2760}" destId="{4E887536-21C4-4A5D-8600-73D24EF7F6DF}" srcOrd="3" destOrd="0" presId="urn:microsoft.com/office/officeart/2005/8/layout/hList7"/>
    <dgm:cxn modelId="{F51622D9-C5C2-43D5-B204-464D516416DE}" type="presParOf" srcId="{FDC763C4-0C80-4816-A618-31B44B1A2760}" destId="{7A5BDD36-A205-4506-B2FF-F8A954C042D4}" srcOrd="4" destOrd="0" presId="urn:microsoft.com/office/officeart/2005/8/layout/hList7"/>
    <dgm:cxn modelId="{98C211BF-E912-4224-A56D-98BB120D6993}" type="presParOf" srcId="{7A5BDD36-A205-4506-B2FF-F8A954C042D4}" destId="{CBBBBD7C-A141-42AB-836B-0B21006C3DBF}" srcOrd="0" destOrd="0" presId="urn:microsoft.com/office/officeart/2005/8/layout/hList7"/>
    <dgm:cxn modelId="{D6171890-CF43-4E88-802C-DCA1D7CA8286}" type="presParOf" srcId="{7A5BDD36-A205-4506-B2FF-F8A954C042D4}" destId="{181B9B04-25D2-4885-A9D7-33B2CDA386A5}" srcOrd="1" destOrd="0" presId="urn:microsoft.com/office/officeart/2005/8/layout/hList7"/>
    <dgm:cxn modelId="{B0FC3A8D-8E7E-485C-8D15-7A78A6A88043}" type="presParOf" srcId="{7A5BDD36-A205-4506-B2FF-F8A954C042D4}" destId="{C1A0A8F4-323D-43C2-93D5-EF3B0F8740DB}" srcOrd="2" destOrd="0" presId="urn:microsoft.com/office/officeart/2005/8/layout/hList7"/>
    <dgm:cxn modelId="{91550097-149A-47DA-9832-024E39119799}" type="presParOf" srcId="{7A5BDD36-A205-4506-B2FF-F8A954C042D4}" destId="{B0BE3B98-A184-47B9-83DB-55832B2A805A}" srcOrd="3" destOrd="0" presId="urn:microsoft.com/office/officeart/2005/8/layout/hList7"/>
    <dgm:cxn modelId="{EB7FA782-A1F2-4B29-A460-192C85F8601C}" type="presParOf" srcId="{FDC763C4-0C80-4816-A618-31B44B1A2760}" destId="{230BE95A-A543-4AA8-947A-8DF504FCD43F}" srcOrd="5" destOrd="0" presId="urn:microsoft.com/office/officeart/2005/8/layout/hList7"/>
    <dgm:cxn modelId="{864F4F5D-6D92-401F-B319-56B754DBC5E7}" type="presParOf" srcId="{FDC763C4-0C80-4816-A618-31B44B1A2760}" destId="{A8AAFBA6-54B5-424F-9549-49F465F63FAB}" srcOrd="6" destOrd="0" presId="urn:microsoft.com/office/officeart/2005/8/layout/hList7"/>
    <dgm:cxn modelId="{B1DC0219-E798-4083-B000-E578B3078936}" type="presParOf" srcId="{A8AAFBA6-54B5-424F-9549-49F465F63FAB}" destId="{0D2BA5BB-EB51-46FD-ACDD-0D7F602A80BE}" srcOrd="0" destOrd="0" presId="urn:microsoft.com/office/officeart/2005/8/layout/hList7"/>
    <dgm:cxn modelId="{8A29B7AC-6F28-4FD2-9627-27940974AB54}" type="presParOf" srcId="{A8AAFBA6-54B5-424F-9549-49F465F63FAB}" destId="{64B661E4-5781-4091-BD12-B03B6BB58DD2}" srcOrd="1" destOrd="0" presId="urn:microsoft.com/office/officeart/2005/8/layout/hList7"/>
    <dgm:cxn modelId="{79BD95BB-F0DD-4B17-BFA5-3C144EF706AD}" type="presParOf" srcId="{A8AAFBA6-54B5-424F-9549-49F465F63FAB}" destId="{66ED970A-9679-429C-B2BF-A553C43F63BD}" srcOrd="2" destOrd="0" presId="urn:microsoft.com/office/officeart/2005/8/layout/hList7"/>
    <dgm:cxn modelId="{0F38AC12-BE74-48FD-9C03-5038DFDD3E4D}" type="presParOf" srcId="{A8AAFBA6-54B5-424F-9549-49F465F63FAB}" destId="{E6778578-7168-4B43-A70B-CAF303163ACE}" srcOrd="3" destOrd="0" presId="urn:microsoft.com/office/officeart/2005/8/layout/hList7"/>
    <dgm:cxn modelId="{B65E9E20-755B-43E0-B230-BE91C538AE60}" type="presParOf" srcId="{FDC763C4-0C80-4816-A618-31B44B1A2760}" destId="{746657BD-2E39-40C1-A11E-E36B19D6378D}" srcOrd="7" destOrd="0" presId="urn:microsoft.com/office/officeart/2005/8/layout/hList7"/>
    <dgm:cxn modelId="{B9A7AB0E-E104-4768-A7DD-568BF45BC465}" type="presParOf" srcId="{FDC763C4-0C80-4816-A618-31B44B1A2760}" destId="{08FD5ABE-9955-4058-84C9-7CCDB7D05B04}" srcOrd="8" destOrd="0" presId="urn:microsoft.com/office/officeart/2005/8/layout/hList7"/>
    <dgm:cxn modelId="{F42A9773-280C-4CFF-860D-7DE398F1FF77}" type="presParOf" srcId="{08FD5ABE-9955-4058-84C9-7CCDB7D05B04}" destId="{83E45996-6C34-48E0-A8F9-42AD17FC8F9D}" srcOrd="0" destOrd="0" presId="urn:microsoft.com/office/officeart/2005/8/layout/hList7"/>
    <dgm:cxn modelId="{73DD9259-0683-463D-93BE-720AF40BF7DD}" type="presParOf" srcId="{08FD5ABE-9955-4058-84C9-7CCDB7D05B04}" destId="{BD8B662D-8357-4E37-A17E-52CDD9FC205F}" srcOrd="1" destOrd="0" presId="urn:microsoft.com/office/officeart/2005/8/layout/hList7"/>
    <dgm:cxn modelId="{0178A679-83A5-4D7F-B493-5AFDE2DA8FBC}" type="presParOf" srcId="{08FD5ABE-9955-4058-84C9-7CCDB7D05B04}" destId="{4A7A7E26-82F1-4047-97A1-59A175E8651D}" srcOrd="2" destOrd="0" presId="urn:microsoft.com/office/officeart/2005/8/layout/hList7"/>
    <dgm:cxn modelId="{38C4F0E0-533B-44BA-AEB9-79F94267F9E4}" type="presParOf" srcId="{08FD5ABE-9955-4058-84C9-7CCDB7D05B04}" destId="{97440208-4314-46B1-AB2B-AAEEEB3D7A5A}" srcOrd="3" destOrd="0" presId="urn:microsoft.com/office/officeart/2005/8/layout/hList7"/>
    <dgm:cxn modelId="{00133C98-2144-4F5B-9DF3-072AA378CFD7}" type="presParOf" srcId="{FDC763C4-0C80-4816-A618-31B44B1A2760}" destId="{D7D7F730-734B-4497-BB0B-8FC7F62C03B7}" srcOrd="9" destOrd="0" presId="urn:microsoft.com/office/officeart/2005/8/layout/hList7"/>
    <dgm:cxn modelId="{E45AA252-3E28-4110-BA95-534FD27FE412}" type="presParOf" srcId="{FDC763C4-0C80-4816-A618-31B44B1A2760}" destId="{E0AB988F-81EE-44D1-B7DE-397C8E945FCC}" srcOrd="10" destOrd="0" presId="urn:microsoft.com/office/officeart/2005/8/layout/hList7"/>
    <dgm:cxn modelId="{723D1513-FFEB-4554-9036-381F19234F79}" type="presParOf" srcId="{E0AB988F-81EE-44D1-B7DE-397C8E945FCC}" destId="{7230FF38-2D54-46B5-828E-8EEC1F283468}" srcOrd="0" destOrd="0" presId="urn:microsoft.com/office/officeart/2005/8/layout/hList7"/>
    <dgm:cxn modelId="{B550CE27-8FBC-4E00-824D-AE0155CFCE07}" type="presParOf" srcId="{E0AB988F-81EE-44D1-B7DE-397C8E945FCC}" destId="{AF462557-664B-495E-9369-147DD6C5AE1F}" srcOrd="1" destOrd="0" presId="urn:microsoft.com/office/officeart/2005/8/layout/hList7"/>
    <dgm:cxn modelId="{DE7A909C-1645-49FB-A857-A0942BB993B6}" type="presParOf" srcId="{E0AB988F-81EE-44D1-B7DE-397C8E945FCC}" destId="{0BF28926-D8DA-44CB-996A-190FE96DDB00}" srcOrd="2" destOrd="0" presId="urn:microsoft.com/office/officeart/2005/8/layout/hList7"/>
    <dgm:cxn modelId="{D1DD768A-DCED-430B-B4A4-E5582233C5FF}" type="presParOf" srcId="{E0AB988F-81EE-44D1-B7DE-397C8E945FCC}" destId="{04435870-77FF-40E3-901C-BB6906CA50BA}" srcOrd="3" destOrd="0" presId="urn:microsoft.com/office/officeart/2005/8/layout/hList7"/>
    <dgm:cxn modelId="{51315772-9317-41C0-B145-EB5E9096333C}" type="presParOf" srcId="{FDC763C4-0C80-4816-A618-31B44B1A2760}" destId="{52A80D05-AC16-4CE9-8DF7-5C7E409FEB42}" srcOrd="11" destOrd="0" presId="urn:microsoft.com/office/officeart/2005/8/layout/hList7"/>
    <dgm:cxn modelId="{0B11B6EF-8D0E-4051-AE43-601362A1AF79}" type="presParOf" srcId="{FDC763C4-0C80-4816-A618-31B44B1A2760}" destId="{109C198E-B6ED-4232-9DB5-99CEB135CAC2}" srcOrd="12" destOrd="0" presId="urn:microsoft.com/office/officeart/2005/8/layout/hList7"/>
    <dgm:cxn modelId="{9FDC2636-1F5C-4248-85C6-329D79BB8C78}" type="presParOf" srcId="{109C198E-B6ED-4232-9DB5-99CEB135CAC2}" destId="{41DF972D-415E-496B-87FD-34D1D95C313C}" srcOrd="0" destOrd="0" presId="urn:microsoft.com/office/officeart/2005/8/layout/hList7"/>
    <dgm:cxn modelId="{0277F207-FC2F-4558-8C51-1A92B1F9BC17}" type="presParOf" srcId="{109C198E-B6ED-4232-9DB5-99CEB135CAC2}" destId="{87A64BE2-CA75-4146-89FF-CFD8971954B1}" srcOrd="1" destOrd="0" presId="urn:microsoft.com/office/officeart/2005/8/layout/hList7"/>
    <dgm:cxn modelId="{AC1A4FF6-6D4A-482E-8FE1-AC4E7212A08B}" type="presParOf" srcId="{109C198E-B6ED-4232-9DB5-99CEB135CAC2}" destId="{BB0BF4E5-B292-4290-90EC-96CB5F74AF12}" srcOrd="2" destOrd="0" presId="urn:microsoft.com/office/officeart/2005/8/layout/hList7"/>
    <dgm:cxn modelId="{770DC363-0166-4103-AA03-25B90AA86E2B}" type="presParOf" srcId="{109C198E-B6ED-4232-9DB5-99CEB135CAC2}" destId="{0023269C-67A4-4B03-B4B1-C08A85E20E66}" srcOrd="3" destOrd="0" presId="urn:microsoft.com/office/officeart/2005/8/layout/hList7"/>
    <dgm:cxn modelId="{86A71FEB-E44E-40F3-835A-9D242231B922}" type="presParOf" srcId="{FDC763C4-0C80-4816-A618-31B44B1A2760}" destId="{CD8E87D4-71C2-47DD-81F8-AF49F9DF38FB}" srcOrd="13" destOrd="0" presId="urn:microsoft.com/office/officeart/2005/8/layout/hList7"/>
    <dgm:cxn modelId="{7F6B9740-5006-421A-BF5C-A8E56672AFBC}" type="presParOf" srcId="{FDC763C4-0C80-4816-A618-31B44B1A2760}" destId="{93FEA222-75EA-4727-89AB-FAAD90A3B493}" srcOrd="14" destOrd="0" presId="urn:microsoft.com/office/officeart/2005/8/layout/hList7"/>
    <dgm:cxn modelId="{9936DC52-C1D2-4697-A443-6247F223EFB2}" type="presParOf" srcId="{93FEA222-75EA-4727-89AB-FAAD90A3B493}" destId="{83C5F14F-3637-46BC-B824-556F7B9E3A6A}" srcOrd="0" destOrd="0" presId="urn:microsoft.com/office/officeart/2005/8/layout/hList7"/>
    <dgm:cxn modelId="{567485C2-7DD1-4DA3-8AB9-912F6B998DCC}" type="presParOf" srcId="{93FEA222-75EA-4727-89AB-FAAD90A3B493}" destId="{F5F4ACB2-55EB-40F1-A899-E1B2E4E9236C}" srcOrd="1" destOrd="0" presId="urn:microsoft.com/office/officeart/2005/8/layout/hList7"/>
    <dgm:cxn modelId="{59039BE9-873F-4B98-A1A7-35826A7BDD29}" type="presParOf" srcId="{93FEA222-75EA-4727-89AB-FAAD90A3B493}" destId="{E5D31F7C-CC25-4E4E-A050-8CEC4FA3E4A9}" srcOrd="2" destOrd="0" presId="urn:microsoft.com/office/officeart/2005/8/layout/hList7"/>
    <dgm:cxn modelId="{A02ECBB6-A6AE-49DD-A508-55C5FED525A9}" type="presParOf" srcId="{93FEA222-75EA-4727-89AB-FAAD90A3B493}" destId="{6D5E3435-E6D9-451E-B40C-EA7FC86EC3F5}" srcOrd="3" destOrd="0" presId="urn:microsoft.com/office/officeart/2005/8/layout/hList7"/>
    <dgm:cxn modelId="{02D09775-AFA7-46BD-A3A4-ABF1CE966A9C}" type="presParOf" srcId="{FDC763C4-0C80-4816-A618-31B44B1A2760}" destId="{E4F09F9E-05DE-419C-A6BE-E22080538D10}" srcOrd="15" destOrd="0" presId="urn:microsoft.com/office/officeart/2005/8/layout/hList7"/>
    <dgm:cxn modelId="{E8B7549B-E4B1-4F88-8FA8-F78171DE90BA}" type="presParOf" srcId="{FDC763C4-0C80-4816-A618-31B44B1A2760}" destId="{97A90CEB-D6C5-48DE-8E9B-9DD78427B18E}" srcOrd="16" destOrd="0" presId="urn:microsoft.com/office/officeart/2005/8/layout/hList7"/>
    <dgm:cxn modelId="{055641B9-DCEC-403C-B77A-F7DDB358E84B}" type="presParOf" srcId="{97A90CEB-D6C5-48DE-8E9B-9DD78427B18E}" destId="{B7A18D44-A403-4904-B65D-7725E6A3CCE4}" srcOrd="0" destOrd="0" presId="urn:microsoft.com/office/officeart/2005/8/layout/hList7"/>
    <dgm:cxn modelId="{1EB65307-4379-4CB6-A7CA-AD15B3AC9755}" type="presParOf" srcId="{97A90CEB-D6C5-48DE-8E9B-9DD78427B18E}" destId="{72E71FC1-425E-488E-BB5B-C6175C663CFC}" srcOrd="1" destOrd="0" presId="urn:microsoft.com/office/officeart/2005/8/layout/hList7"/>
    <dgm:cxn modelId="{CDD54344-573D-446D-802B-77C89A4DDC07}" type="presParOf" srcId="{97A90CEB-D6C5-48DE-8E9B-9DD78427B18E}" destId="{C87A400A-C062-4FE5-AC60-26E6A82A01FD}" srcOrd="2" destOrd="0" presId="urn:microsoft.com/office/officeart/2005/8/layout/hList7"/>
    <dgm:cxn modelId="{F96CF824-594D-4766-8913-5945BBB5CE63}" type="presParOf" srcId="{97A90CEB-D6C5-48DE-8E9B-9DD78427B18E}" destId="{1C8B4D35-A644-43DD-95FF-9C135833483A}" srcOrd="3" destOrd="0" presId="urn:microsoft.com/office/officeart/2005/8/layout/hList7"/>
    <dgm:cxn modelId="{CBFC1107-AD74-4735-BBBF-CDE2856E9C5A}" type="presParOf" srcId="{FDC763C4-0C80-4816-A618-31B44B1A2760}" destId="{7BD53BE4-4770-4D48-98F8-0DD8AE0B12E3}" srcOrd="17" destOrd="0" presId="urn:microsoft.com/office/officeart/2005/8/layout/hList7"/>
    <dgm:cxn modelId="{2DF3BDE2-7F61-46D2-8F14-2B8FD54815DE}" type="presParOf" srcId="{FDC763C4-0C80-4816-A618-31B44B1A2760}" destId="{85BA7C33-6790-463C-9B86-F58F41E79EAF}" srcOrd="18" destOrd="0" presId="urn:microsoft.com/office/officeart/2005/8/layout/hList7"/>
    <dgm:cxn modelId="{60D05E0F-A5D3-4150-862D-EC5E31709E57}" type="presParOf" srcId="{85BA7C33-6790-463C-9B86-F58F41E79EAF}" destId="{A04FCD40-E7F4-4FB6-B025-6033FC07C002}" srcOrd="0" destOrd="0" presId="urn:microsoft.com/office/officeart/2005/8/layout/hList7"/>
    <dgm:cxn modelId="{E424A97A-3816-4BF2-B06D-53F0AD6D3261}" type="presParOf" srcId="{85BA7C33-6790-463C-9B86-F58F41E79EAF}" destId="{F7BBCD20-71A2-4436-BCAE-90E65190B880}" srcOrd="1" destOrd="0" presId="urn:microsoft.com/office/officeart/2005/8/layout/hList7"/>
    <dgm:cxn modelId="{9AF14321-D338-4310-A2F3-9696CE55287F}" type="presParOf" srcId="{85BA7C33-6790-463C-9B86-F58F41E79EAF}" destId="{1FC5FCE5-9914-4D5C-A9D7-8CA9F5804BD1}" srcOrd="2" destOrd="0" presId="urn:microsoft.com/office/officeart/2005/8/layout/hList7"/>
    <dgm:cxn modelId="{A8AD2EA4-E78C-418F-A0A3-9EF1894943E9}" type="presParOf" srcId="{85BA7C33-6790-463C-9B86-F58F41E79EAF}" destId="{C4F5CCB4-4077-4198-B2E3-4A453904EB3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325EC-EBC9-4D4D-9B79-F46ADD0CEEB1}">
      <dsp:nvSpPr>
        <dsp:cNvPr id="0" name=""/>
        <dsp:cNvSpPr/>
      </dsp:nvSpPr>
      <dsp:spPr>
        <a:xfrm>
          <a:off x="3711" y="0"/>
          <a:ext cx="868701" cy="35283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ÁJK</a:t>
          </a:r>
          <a:endParaRPr lang="hu-H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11" y="1411356"/>
        <a:ext cx="868701" cy="1411356"/>
      </dsp:txXfrm>
    </dsp:sp>
    <dsp:sp modelId="{9DA89B46-F46C-4539-8461-336BD3B6BD8F}">
      <dsp:nvSpPr>
        <dsp:cNvPr id="0" name=""/>
        <dsp:cNvSpPr/>
      </dsp:nvSpPr>
      <dsp:spPr>
        <a:xfrm>
          <a:off x="29772" y="211703"/>
          <a:ext cx="816579" cy="117495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64E26E-A039-4DEA-919F-87C96C4A262E}">
      <dsp:nvSpPr>
        <dsp:cNvPr id="0" name=""/>
        <dsp:cNvSpPr/>
      </dsp:nvSpPr>
      <dsp:spPr>
        <a:xfrm>
          <a:off x="898474" y="0"/>
          <a:ext cx="868701" cy="35283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444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ÁOK</a:t>
          </a:r>
          <a:endParaRPr lang="hu-H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8474" y="1411356"/>
        <a:ext cx="868701" cy="1411356"/>
      </dsp:txXfrm>
    </dsp:sp>
    <dsp:sp modelId="{45ED73E6-DFEF-466D-8BFD-D9692B21AD80}">
      <dsp:nvSpPr>
        <dsp:cNvPr id="0" name=""/>
        <dsp:cNvSpPr/>
      </dsp:nvSpPr>
      <dsp:spPr>
        <a:xfrm>
          <a:off x="924535" y="211703"/>
          <a:ext cx="816579" cy="1174954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103000" r="-103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BBBD7C-A141-42AB-836B-0B21006C3DBF}">
      <dsp:nvSpPr>
        <dsp:cNvPr id="0" name=""/>
        <dsp:cNvSpPr/>
      </dsp:nvSpPr>
      <dsp:spPr>
        <a:xfrm>
          <a:off x="1793237" y="0"/>
          <a:ext cx="868701" cy="35283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8889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BTK</a:t>
          </a:r>
          <a:endParaRPr lang="hu-H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93237" y="1411356"/>
        <a:ext cx="868701" cy="1411356"/>
      </dsp:txXfrm>
    </dsp:sp>
    <dsp:sp modelId="{B0BE3B98-A184-47B9-83DB-55832B2A805A}">
      <dsp:nvSpPr>
        <dsp:cNvPr id="0" name=""/>
        <dsp:cNvSpPr/>
      </dsp:nvSpPr>
      <dsp:spPr>
        <a:xfrm>
          <a:off x="1844832" y="166855"/>
          <a:ext cx="816579" cy="121929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D2BA5BB-EB51-46FD-ACDD-0D7F602A80BE}">
      <dsp:nvSpPr>
        <dsp:cNvPr id="0" name=""/>
        <dsp:cNvSpPr/>
      </dsp:nvSpPr>
      <dsp:spPr>
        <a:xfrm>
          <a:off x="2688000" y="0"/>
          <a:ext cx="868701" cy="35283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ETK</a:t>
          </a:r>
          <a:endParaRPr lang="hu-H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88000" y="1411356"/>
        <a:ext cx="868701" cy="1411356"/>
      </dsp:txXfrm>
    </dsp:sp>
    <dsp:sp modelId="{E6778578-7168-4B43-A70B-CAF303163ACE}">
      <dsp:nvSpPr>
        <dsp:cNvPr id="0" name=""/>
        <dsp:cNvSpPr/>
      </dsp:nvSpPr>
      <dsp:spPr>
        <a:xfrm>
          <a:off x="2714061" y="211703"/>
          <a:ext cx="816579" cy="117495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E45996-6C34-48E0-A8F9-42AD17FC8F9D}">
      <dsp:nvSpPr>
        <dsp:cNvPr id="0" name=""/>
        <dsp:cNvSpPr/>
      </dsp:nvSpPr>
      <dsp:spPr>
        <a:xfrm>
          <a:off x="3582763" y="0"/>
          <a:ext cx="868701" cy="35283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7778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GYTK</a:t>
          </a:r>
          <a:endParaRPr lang="hu-H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82763" y="1411356"/>
        <a:ext cx="868701" cy="1411356"/>
      </dsp:txXfrm>
    </dsp:sp>
    <dsp:sp modelId="{97440208-4314-46B1-AB2B-AAEEEB3D7A5A}">
      <dsp:nvSpPr>
        <dsp:cNvPr id="0" name=""/>
        <dsp:cNvSpPr/>
      </dsp:nvSpPr>
      <dsp:spPr>
        <a:xfrm>
          <a:off x="3608824" y="211703"/>
          <a:ext cx="816579" cy="117495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30FF38-2D54-46B5-828E-8EEC1F283468}">
      <dsp:nvSpPr>
        <dsp:cNvPr id="0" name=""/>
        <dsp:cNvSpPr/>
      </dsp:nvSpPr>
      <dsp:spPr>
        <a:xfrm>
          <a:off x="4477526" y="0"/>
          <a:ext cx="868701" cy="35283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2222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KPVK</a:t>
          </a:r>
          <a:endParaRPr lang="hu-H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77526" y="1411356"/>
        <a:ext cx="868701" cy="1411356"/>
      </dsp:txXfrm>
    </dsp:sp>
    <dsp:sp modelId="{04435870-77FF-40E3-901C-BB6906CA50BA}">
      <dsp:nvSpPr>
        <dsp:cNvPr id="0" name=""/>
        <dsp:cNvSpPr/>
      </dsp:nvSpPr>
      <dsp:spPr>
        <a:xfrm>
          <a:off x="4503587" y="211703"/>
          <a:ext cx="816579" cy="1174954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DF972D-415E-496B-87FD-34D1D95C313C}">
      <dsp:nvSpPr>
        <dsp:cNvPr id="0" name=""/>
        <dsp:cNvSpPr/>
      </dsp:nvSpPr>
      <dsp:spPr>
        <a:xfrm>
          <a:off x="5372289" y="0"/>
          <a:ext cx="868701" cy="35283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KTK</a:t>
          </a:r>
          <a:endParaRPr lang="hu-H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72289" y="1411356"/>
        <a:ext cx="868701" cy="1411356"/>
      </dsp:txXfrm>
    </dsp:sp>
    <dsp:sp modelId="{0023269C-67A4-4B03-B4B1-C08A85E20E66}">
      <dsp:nvSpPr>
        <dsp:cNvPr id="0" name=""/>
        <dsp:cNvSpPr/>
      </dsp:nvSpPr>
      <dsp:spPr>
        <a:xfrm>
          <a:off x="5398350" y="211703"/>
          <a:ext cx="816579" cy="117495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C5F14F-3637-46BC-B824-556F7B9E3A6A}">
      <dsp:nvSpPr>
        <dsp:cNvPr id="0" name=""/>
        <dsp:cNvSpPr/>
      </dsp:nvSpPr>
      <dsp:spPr>
        <a:xfrm>
          <a:off x="6267052" y="0"/>
          <a:ext cx="868701" cy="35283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1111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MIK</a:t>
          </a:r>
          <a:endParaRPr lang="hu-H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67052" y="1411356"/>
        <a:ext cx="868701" cy="1411356"/>
      </dsp:txXfrm>
    </dsp:sp>
    <dsp:sp modelId="{6D5E3435-E6D9-451E-B40C-EA7FC86EC3F5}">
      <dsp:nvSpPr>
        <dsp:cNvPr id="0" name=""/>
        <dsp:cNvSpPr/>
      </dsp:nvSpPr>
      <dsp:spPr>
        <a:xfrm>
          <a:off x="6293113" y="211703"/>
          <a:ext cx="816579" cy="1174954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9000" r="-219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A18D44-A403-4904-B65D-7725E6A3CCE4}">
      <dsp:nvSpPr>
        <dsp:cNvPr id="0" name=""/>
        <dsp:cNvSpPr/>
      </dsp:nvSpPr>
      <dsp:spPr>
        <a:xfrm>
          <a:off x="7161815" y="0"/>
          <a:ext cx="868701" cy="35283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5556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MK</a:t>
          </a:r>
          <a:endParaRPr lang="hu-H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61815" y="1411356"/>
        <a:ext cx="868701" cy="1411356"/>
      </dsp:txXfrm>
    </dsp:sp>
    <dsp:sp modelId="{1C8B4D35-A644-43DD-95FF-9C135833483A}">
      <dsp:nvSpPr>
        <dsp:cNvPr id="0" name=""/>
        <dsp:cNvSpPr/>
      </dsp:nvSpPr>
      <dsp:spPr>
        <a:xfrm>
          <a:off x="7187876" y="211703"/>
          <a:ext cx="816579" cy="1174954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4FCD40-E7F4-4FB6-B025-6033FC07C002}">
      <dsp:nvSpPr>
        <dsp:cNvPr id="0" name=""/>
        <dsp:cNvSpPr/>
      </dsp:nvSpPr>
      <dsp:spPr>
        <a:xfrm>
          <a:off x="8056578" y="0"/>
          <a:ext cx="868701" cy="35283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TTK</a:t>
          </a:r>
          <a:endParaRPr lang="hu-H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56578" y="1411356"/>
        <a:ext cx="868701" cy="1411356"/>
      </dsp:txXfrm>
    </dsp:sp>
    <dsp:sp modelId="{C4F5CCB4-4077-4198-B2E3-4A453904EB38}">
      <dsp:nvSpPr>
        <dsp:cNvPr id="0" name=""/>
        <dsp:cNvSpPr/>
      </dsp:nvSpPr>
      <dsp:spPr>
        <a:xfrm>
          <a:off x="8082639" y="211703"/>
          <a:ext cx="816579" cy="1174954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90D943-BC09-45CE-82EA-58B25BD96EA2}">
      <dsp:nvSpPr>
        <dsp:cNvPr id="0" name=""/>
        <dsp:cNvSpPr/>
      </dsp:nvSpPr>
      <dsp:spPr>
        <a:xfrm>
          <a:off x="357159" y="2520279"/>
          <a:ext cx="8214672" cy="529258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C19F8-E28F-4937-906A-8468C24D05B0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883BD-4D82-4F80-9D46-4316D2FFDB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8805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883BD-4D82-4F80-9D46-4316D2FFDB7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747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883BD-4D82-4F80-9D46-4316D2FFDB7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766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104CD-0900-4A09-94EA-BB78F421CF1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696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pic>
        <p:nvPicPr>
          <p:cNvPr id="1027" name="Picture 3" descr="C:\Users\bartakovics.bettina\Desktop\Beiskolázás 2016_arculati tervek\ppt-page-0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858" y="18000"/>
            <a:ext cx="9673952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0719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7360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978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313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0301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4400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5803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487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pic>
        <p:nvPicPr>
          <p:cNvPr id="2050" name="Picture 2" descr="C:\Users\bartakovics.bettina\Desktop\Beiskolázás 2016_arculati tervek\ppt-page-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t="5908" r="6413" b="2303"/>
          <a:stretch/>
        </p:blipFill>
        <p:spPr bwMode="auto">
          <a:xfrm>
            <a:off x="0" y="77644"/>
            <a:ext cx="9144000" cy="678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1529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822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230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pic>
        <p:nvPicPr>
          <p:cNvPr id="10" name="Picture 2" descr="C:\Users\bartakovics.bettina\Desktop\Beiskolázás 2016_arculati tervek\ppt-page-0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t="5908" r="6413" b="2303"/>
          <a:stretch/>
        </p:blipFill>
        <p:spPr bwMode="auto">
          <a:xfrm>
            <a:off x="0" y="77644"/>
            <a:ext cx="9144000" cy="678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74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C:\Users\bartakovics.bettina\Desktop\Beiskolázás 2016_arculati tervek\ppt_elolap-page-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839990" cy="698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34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/>
          </p:cNvSpPr>
          <p:nvPr>
            <p:ph type="title" idx="4294967295"/>
          </p:nvPr>
        </p:nvSpPr>
        <p:spPr>
          <a:xfrm>
            <a:off x="323529" y="260648"/>
            <a:ext cx="6193159" cy="868363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hu-HU" sz="40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Állam-és Jogtudományi Kar</a:t>
            </a:r>
          </a:p>
        </p:txBody>
      </p:sp>
      <p:sp>
        <p:nvSpPr>
          <p:cNvPr id="15362" name="Rectangle 7"/>
          <p:cNvSpPr>
            <a:spLocks noGrp="1"/>
          </p:cNvSpPr>
          <p:nvPr>
            <p:ph type="body" sz="half" idx="4294967295"/>
          </p:nvPr>
        </p:nvSpPr>
        <p:spPr>
          <a:xfrm>
            <a:off x="4644008" y="1484784"/>
            <a:ext cx="4176464" cy="4319810"/>
          </a:xfrm>
        </p:spPr>
        <p:txBody>
          <a:bodyPr>
            <a:normAutofit/>
          </a:bodyPr>
          <a:lstStyle/>
          <a:p>
            <a:pPr marL="177800" indent="-177800">
              <a:lnSpc>
                <a:spcPct val="80000"/>
              </a:lnSpc>
              <a:buFont typeface="Arial" charset="0"/>
              <a:buNone/>
              <a:defRPr/>
            </a:pPr>
            <a:r>
              <a:rPr lang="hu-HU" sz="2000" b="1" dirty="0" smtClean="0"/>
              <a:t>Képzések:</a:t>
            </a:r>
          </a:p>
          <a:p>
            <a:pPr marL="177800" indent="-72000">
              <a:lnSpc>
                <a:spcPct val="80000"/>
              </a:lnSpc>
              <a:buFont typeface="Arial" charset="0"/>
              <a:buNone/>
              <a:defRPr/>
            </a:pPr>
            <a:endParaRPr lang="hu-HU" sz="2000" b="1" dirty="0" smtClean="0"/>
          </a:p>
          <a:p>
            <a:pPr marL="177800" indent="-72000">
              <a:lnSpc>
                <a:spcPct val="80000"/>
              </a:lnSpc>
              <a:buFont typeface="Arial" charset="0"/>
              <a:buNone/>
              <a:defRPr/>
            </a:pPr>
            <a:endParaRPr lang="hu-HU" sz="2000" b="1" dirty="0" smtClean="0"/>
          </a:p>
          <a:p>
            <a:pPr>
              <a:lnSpc>
                <a:spcPct val="80000"/>
              </a:lnSpc>
              <a:defRPr/>
            </a:pPr>
            <a:r>
              <a:rPr lang="hu-HU" sz="2000" b="1" dirty="0" smtClean="0"/>
              <a:t>Felsőoktatási szakképzés - </a:t>
            </a:r>
            <a:r>
              <a:rPr lang="hu-HU" sz="2000" dirty="0" smtClean="0"/>
              <a:t>jogi felsőoktatási</a:t>
            </a:r>
          </a:p>
          <a:p>
            <a:pPr>
              <a:lnSpc>
                <a:spcPct val="80000"/>
              </a:lnSpc>
              <a:defRPr/>
            </a:pPr>
            <a:endParaRPr lang="hu-HU" sz="2000" b="1" dirty="0" smtClean="0"/>
          </a:p>
          <a:p>
            <a:pPr>
              <a:lnSpc>
                <a:spcPct val="80000"/>
              </a:lnSpc>
              <a:defRPr/>
            </a:pPr>
            <a:r>
              <a:rPr lang="hu-HU" sz="2000" b="1" dirty="0" smtClean="0"/>
              <a:t>Alapképzés - </a:t>
            </a:r>
            <a:r>
              <a:rPr lang="hu-HU" sz="2000" dirty="0" smtClean="0"/>
              <a:t>igazságügyi igazgatási </a:t>
            </a:r>
          </a:p>
          <a:p>
            <a:pPr>
              <a:lnSpc>
                <a:spcPct val="80000"/>
              </a:lnSpc>
              <a:defRPr/>
            </a:pPr>
            <a:endParaRPr lang="hu-HU" sz="2000" b="1" dirty="0" smtClean="0"/>
          </a:p>
          <a:p>
            <a:pPr>
              <a:lnSpc>
                <a:spcPct val="80000"/>
              </a:lnSpc>
              <a:defRPr/>
            </a:pPr>
            <a:r>
              <a:rPr lang="hu-HU" sz="2000" b="1" dirty="0" smtClean="0"/>
              <a:t>Osztatlan mesterképzés – </a:t>
            </a:r>
            <a:r>
              <a:rPr lang="hu-HU" sz="2000" dirty="0" smtClean="0"/>
              <a:t>jogász</a:t>
            </a:r>
            <a:endParaRPr lang="hu-HU" sz="20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hu-HU" sz="2000" b="1" dirty="0" smtClean="0"/>
          </a:p>
        </p:txBody>
      </p:sp>
      <p:sp>
        <p:nvSpPr>
          <p:cNvPr id="15363" name="Szövegdoboz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9" y="1484396"/>
            <a:ext cx="3888432" cy="3600301"/>
          </a:xfrm>
        </p:spPr>
        <p:txBody>
          <a:bodyPr>
            <a:normAutofit lnSpcReduction="10000"/>
          </a:bodyPr>
          <a:lstStyle/>
          <a:p>
            <a:pPr marL="177800" indent="-177800">
              <a:lnSpc>
                <a:spcPct val="80000"/>
              </a:lnSpc>
              <a:buFont typeface="Arial" charset="0"/>
              <a:buNone/>
              <a:tabLst>
                <a:tab pos="266700" algn="l"/>
              </a:tabLst>
              <a:defRPr/>
            </a:pPr>
            <a:r>
              <a:rPr lang="hu-HU" sz="2000" b="1" dirty="0" smtClean="0"/>
              <a:t>Kiknek ajánljuk? </a:t>
            </a:r>
          </a:p>
          <a:p>
            <a:pPr marL="177800" indent="-177800">
              <a:lnSpc>
                <a:spcPct val="80000"/>
              </a:lnSpc>
              <a:buFont typeface="Arial" charset="0"/>
              <a:buNone/>
              <a:tabLst>
                <a:tab pos="266700" algn="l"/>
              </a:tabLst>
              <a:defRPr/>
            </a:pPr>
            <a:r>
              <a:rPr lang="hu-HU" sz="2000" dirty="0" smtClean="0"/>
              <a:t>Akiket érdekelnek a jogi, és igazgatási kérdések, problémák, valamint kiváló memóriával, és jó elemzőkészséggel rendelkeznek.</a:t>
            </a:r>
          </a:p>
          <a:p>
            <a:pPr marL="177800" indent="-177800">
              <a:lnSpc>
                <a:spcPct val="80000"/>
              </a:lnSpc>
              <a:buFont typeface="Arial" charset="0"/>
              <a:buNone/>
              <a:tabLst>
                <a:tab pos="266700" algn="l"/>
              </a:tabLst>
              <a:defRPr/>
            </a:pPr>
            <a:endParaRPr lang="hu-HU" sz="2000" b="1" dirty="0" smtClean="0"/>
          </a:p>
          <a:p>
            <a:pPr marL="177800" indent="-177800">
              <a:lnSpc>
                <a:spcPct val="80000"/>
              </a:lnSpc>
              <a:buFont typeface="Arial" charset="0"/>
              <a:buNone/>
              <a:tabLst>
                <a:tab pos="266700" algn="l"/>
              </a:tabLst>
              <a:defRPr/>
            </a:pPr>
            <a:r>
              <a:rPr lang="hu-HU" sz="2000" b="1" dirty="0" smtClean="0"/>
              <a:t>A Karról:</a:t>
            </a:r>
            <a:endParaRPr lang="hu-HU" sz="2000" dirty="0" smtClean="0"/>
          </a:p>
          <a:p>
            <a:pPr marL="177800" indent="-177800">
              <a:lnSpc>
                <a:spcPct val="80000"/>
              </a:lnSpc>
              <a:buFont typeface="Arial" charset="0"/>
              <a:buNone/>
              <a:tabLst>
                <a:tab pos="266700" algn="l"/>
              </a:tabLst>
              <a:defRPr/>
            </a:pPr>
            <a:r>
              <a:rPr lang="hu-HU" sz="2000" dirty="0" smtClean="0"/>
              <a:t>Közel 100 magasan képzett, sok évtizedes tapasztalattal rendelkező oktató.</a:t>
            </a:r>
          </a:p>
          <a:p>
            <a:pPr marL="177800" indent="-177800">
              <a:lnSpc>
                <a:spcPct val="80000"/>
              </a:lnSpc>
              <a:buFont typeface="Arial" charset="0"/>
              <a:buNone/>
              <a:tabLst>
                <a:tab pos="266700" algn="l"/>
              </a:tabLst>
              <a:defRPr/>
            </a:pPr>
            <a:endParaRPr lang="hu-HU" sz="2000" b="1" dirty="0" smtClean="0">
              <a:solidFill>
                <a:srgbClr val="0070C0"/>
              </a:solidFill>
            </a:endParaRPr>
          </a:p>
          <a:p>
            <a:pPr marL="177800" indent="-177800">
              <a:lnSpc>
                <a:spcPct val="80000"/>
              </a:lnSpc>
              <a:buFont typeface="Arial" charset="0"/>
              <a:buNone/>
              <a:tabLst>
                <a:tab pos="266700" algn="l"/>
              </a:tabLst>
              <a:defRPr/>
            </a:pPr>
            <a:r>
              <a:rPr lang="hu-HU" sz="2000" i="1" dirty="0" smtClean="0">
                <a:solidFill>
                  <a:srgbClr val="002060"/>
                </a:solidFill>
              </a:rPr>
              <a:t>Sors Tamás </a:t>
            </a:r>
            <a:r>
              <a:rPr lang="hu-HU" sz="2000" i="1" dirty="0" err="1" smtClean="0">
                <a:solidFill>
                  <a:srgbClr val="002060"/>
                </a:solidFill>
              </a:rPr>
              <a:t>paralimpiai</a:t>
            </a:r>
            <a:r>
              <a:rPr lang="hu-HU" sz="2000" i="1" dirty="0" smtClean="0">
                <a:solidFill>
                  <a:srgbClr val="002060"/>
                </a:solidFill>
              </a:rPr>
              <a:t> bajnok is a jogi kar hallgatója</a:t>
            </a:r>
            <a:r>
              <a:rPr lang="hu-HU" sz="2000" i="1" dirty="0">
                <a:solidFill>
                  <a:srgbClr val="002060"/>
                </a:solidFill>
              </a:rPr>
              <a:t>.</a:t>
            </a:r>
            <a:endParaRPr lang="hu-HU" sz="2000" i="1" dirty="0" smtClean="0">
              <a:solidFill>
                <a:srgbClr val="002060"/>
              </a:solidFill>
            </a:endParaRPr>
          </a:p>
          <a:p>
            <a:pPr marL="542925" indent="-276225" eaLnBrk="1" hangingPunct="1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266700" algn="l"/>
              </a:tabLst>
              <a:defRPr/>
            </a:pPr>
            <a:endParaRPr lang="hu-HU" sz="1800" dirty="0" smtClean="0">
              <a:solidFill>
                <a:schemeClr val="tx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6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395536" y="328389"/>
            <a:ext cx="6875462" cy="868363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hu-HU" sz="40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Általános Orvostudományi Kar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sz="half" idx="2"/>
          </p:nvPr>
        </p:nvSpPr>
        <p:spPr>
          <a:xfrm>
            <a:off x="4860032" y="1601788"/>
            <a:ext cx="3708920" cy="5256212"/>
          </a:xfrm>
        </p:spPr>
        <p:txBody>
          <a:bodyPr>
            <a:normAutofit/>
          </a:bodyPr>
          <a:lstStyle/>
          <a:p>
            <a:pPr marL="177800" indent="-177800">
              <a:lnSpc>
                <a:spcPct val="50000"/>
              </a:lnSpc>
              <a:spcAft>
                <a:spcPts val="600"/>
              </a:spcAft>
              <a:buNone/>
            </a:pPr>
            <a:r>
              <a:rPr lang="hu-HU" sz="2000" b="1" dirty="0"/>
              <a:t>Képzések:</a:t>
            </a:r>
          </a:p>
          <a:p>
            <a:pPr marL="177800" indent="-177800">
              <a:lnSpc>
                <a:spcPct val="50000"/>
              </a:lnSpc>
              <a:spcAft>
                <a:spcPts val="600"/>
              </a:spcAft>
              <a:buFont typeface="Arial" charset="0"/>
              <a:buNone/>
            </a:pPr>
            <a:endParaRPr lang="hu-HU" sz="2000" b="1" dirty="0" smtClean="0"/>
          </a:p>
          <a:p>
            <a:pPr marL="177800" indent="-177800">
              <a:lnSpc>
                <a:spcPct val="50000"/>
              </a:lnSpc>
              <a:spcAft>
                <a:spcPts val="600"/>
              </a:spcAft>
              <a:buFont typeface="Arial" charset="0"/>
              <a:buNone/>
            </a:pPr>
            <a:r>
              <a:rPr lang="hu-HU" sz="2000" b="1" dirty="0" smtClean="0"/>
              <a:t>Osztatlan mesterképzések:</a:t>
            </a:r>
          </a:p>
          <a:p>
            <a:pPr marL="177800" indent="-177800">
              <a:lnSpc>
                <a:spcPct val="50000"/>
              </a:lnSpc>
              <a:spcAft>
                <a:spcPts val="600"/>
              </a:spcAft>
              <a:buFont typeface="Arial" charset="0"/>
              <a:buNone/>
            </a:pPr>
            <a:endParaRPr lang="hu-HU" sz="2000" b="1" dirty="0" smtClean="0"/>
          </a:p>
          <a:p>
            <a:pPr>
              <a:lnSpc>
                <a:spcPct val="50000"/>
              </a:lnSpc>
              <a:spcAft>
                <a:spcPts val="600"/>
              </a:spcAft>
            </a:pPr>
            <a:r>
              <a:rPr lang="hu-HU" sz="2000" dirty="0" smtClean="0"/>
              <a:t>Általános orvos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hu-HU" sz="2000" dirty="0" smtClean="0"/>
              <a:t>Fogorvos </a:t>
            </a:r>
          </a:p>
          <a:p>
            <a:pPr marL="177800" indent="-177800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endParaRPr lang="hu-HU" sz="2000" b="1" dirty="0" smtClean="0"/>
          </a:p>
          <a:p>
            <a:pPr marL="177800" indent="-177800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r>
              <a:rPr lang="hu-HU" sz="2000" b="1" dirty="0" smtClean="0"/>
              <a:t>Mesterképzés: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hu-HU" sz="2000" dirty="0"/>
              <a:t>O</a:t>
            </a:r>
            <a:r>
              <a:rPr lang="hu-HU" sz="2000" dirty="0" smtClean="0"/>
              <a:t>rvosi biotechnológia angol nyelven – diplomával rendelkezőknek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95536" y="1601788"/>
            <a:ext cx="3887788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/>
            <a:r>
              <a:rPr lang="hu-HU" sz="2000" b="1" dirty="0" smtClean="0">
                <a:latin typeface="Calibri" pitchFamily="34" charset="0"/>
              </a:rPr>
              <a:t>A </a:t>
            </a:r>
            <a:r>
              <a:rPr lang="hu-HU" sz="2000" b="1" dirty="0">
                <a:latin typeface="Calibri" pitchFamily="34" charset="0"/>
              </a:rPr>
              <a:t>Karról:</a:t>
            </a:r>
            <a:endParaRPr lang="hu-HU" sz="2000" dirty="0">
              <a:latin typeface="Calibri" pitchFamily="34" charset="0"/>
            </a:endParaRPr>
          </a:p>
          <a:p>
            <a:pPr marL="177800" indent="-177800"/>
            <a:r>
              <a:rPr lang="hu-HU" sz="2000" dirty="0">
                <a:latin typeface="Calibri" pitchFamily="34" charset="0"/>
              </a:rPr>
              <a:t>23 klinika, 20 elméleti intézet és több mint 500 orvos, kutató és elméleti </a:t>
            </a:r>
            <a:r>
              <a:rPr lang="hu-HU" sz="2000" dirty="0" smtClean="0">
                <a:latin typeface="Calibri" pitchFamily="34" charset="0"/>
              </a:rPr>
              <a:t>szakember.</a:t>
            </a:r>
            <a:endParaRPr lang="hu-HU" sz="2000" dirty="0">
              <a:latin typeface="Calibri" pitchFamily="34" charset="0"/>
            </a:endParaRPr>
          </a:p>
          <a:p>
            <a:pPr marL="177800" indent="-177800"/>
            <a:endParaRPr lang="hu-HU" sz="2000" b="1" dirty="0">
              <a:latin typeface="Calibri" pitchFamily="34" charset="0"/>
            </a:endParaRPr>
          </a:p>
          <a:p>
            <a:pPr marL="177800" indent="-177800"/>
            <a:r>
              <a:rPr lang="hu-HU" sz="2000" i="1" dirty="0">
                <a:solidFill>
                  <a:srgbClr val="002060"/>
                </a:solidFill>
                <a:latin typeface="Calibri" pitchFamily="34" charset="0"/>
              </a:rPr>
              <a:t>A</a:t>
            </a:r>
            <a:r>
              <a:rPr lang="hu-HU" sz="2000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sz="2000" i="1" dirty="0">
                <a:solidFill>
                  <a:srgbClr val="002060"/>
                </a:solidFill>
                <a:latin typeface="Calibri" pitchFamily="34" charset="0"/>
              </a:rPr>
              <a:t>pécsi orvoskarra jár a legtöbb külföldi </a:t>
            </a:r>
            <a:r>
              <a:rPr lang="hu-HU" sz="2000" i="1" dirty="0" smtClean="0">
                <a:solidFill>
                  <a:srgbClr val="002060"/>
                </a:solidFill>
                <a:latin typeface="Calibri" pitchFamily="34" charset="0"/>
              </a:rPr>
              <a:t>diák.</a:t>
            </a:r>
            <a:endParaRPr lang="hu-HU" sz="2000" i="1" dirty="0">
              <a:solidFill>
                <a:srgbClr val="002060"/>
              </a:solidFill>
              <a:latin typeface="Calibri" pitchFamily="34" charset="0"/>
            </a:endParaRPr>
          </a:p>
          <a:p>
            <a:pPr marL="177800" indent="-177800">
              <a:spcBef>
                <a:spcPct val="50000"/>
              </a:spcBef>
            </a:pPr>
            <a:endParaRPr lang="hu-HU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09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/>
          </p:cNvSpPr>
          <p:nvPr/>
        </p:nvSpPr>
        <p:spPr bwMode="auto">
          <a:xfrm>
            <a:off x="467544" y="260648"/>
            <a:ext cx="7129263" cy="868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hu-HU" sz="4000" dirty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Bölcsészettudományi Kar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538981" y="1129010"/>
            <a:ext cx="410502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/>
            <a:r>
              <a:rPr lang="hu-HU" sz="2000" b="1" dirty="0" smtClean="0">
                <a:latin typeface="Calibri" pitchFamily="34" charset="0"/>
              </a:rPr>
              <a:t>A </a:t>
            </a:r>
            <a:r>
              <a:rPr lang="hu-HU" sz="2000" b="1" dirty="0">
                <a:latin typeface="Calibri" pitchFamily="34" charset="0"/>
              </a:rPr>
              <a:t>Karról</a:t>
            </a:r>
            <a:r>
              <a:rPr lang="hu-HU" sz="2000" b="1" dirty="0" smtClean="0">
                <a:latin typeface="Calibri" pitchFamily="34" charset="0"/>
              </a:rPr>
              <a:t>:</a:t>
            </a:r>
            <a:endParaRPr lang="hu-HU" sz="2000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Calibri" pitchFamily="34" charset="0"/>
              </a:rPr>
              <a:t>19 ország, 31 város, 129 egyetem - kiterjedt nemzetközi kapcsolatok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Calibri" pitchFamily="34" charset="0"/>
              </a:rPr>
              <a:t>Különleges kutatóközpontok (</a:t>
            </a:r>
            <a:r>
              <a:rPr lang="hu-HU" sz="2000" dirty="0" smtClean="0">
                <a:latin typeface="Calibri" pitchFamily="34" charset="0"/>
              </a:rPr>
              <a:t>pl.: Afrika, Reneszánsz</a:t>
            </a:r>
            <a:r>
              <a:rPr lang="hu-HU" sz="2000" dirty="0">
                <a:latin typeface="Calibri" pitchFamily="34" charset="0"/>
              </a:rPr>
              <a:t>, </a:t>
            </a:r>
            <a:r>
              <a:rPr lang="hu-HU" sz="2000" dirty="0" err="1">
                <a:latin typeface="Calibri" pitchFamily="34" charset="0"/>
              </a:rPr>
              <a:t>Patrisztika</a:t>
            </a:r>
            <a:r>
              <a:rPr lang="hu-HU" sz="2000" dirty="0">
                <a:latin typeface="Calibri" pitchFamily="34" charset="0"/>
              </a:rPr>
              <a:t>, stb.)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Calibri" pitchFamily="34" charset="0"/>
              </a:rPr>
              <a:t>Zichy Gyula Pályázati program (ösztöndíj, </a:t>
            </a:r>
            <a:r>
              <a:rPr lang="hu-HU" sz="2000" dirty="0" err="1">
                <a:latin typeface="Calibri" pitchFamily="34" charset="0"/>
              </a:rPr>
              <a:t>alumni</a:t>
            </a:r>
            <a:r>
              <a:rPr lang="hu-HU" sz="2000" dirty="0">
                <a:latin typeface="Calibri" pitchFamily="34" charset="0"/>
              </a:rPr>
              <a:t>, kollégium, </a:t>
            </a:r>
            <a:r>
              <a:rPr lang="hu-HU" sz="2000" dirty="0" smtClean="0">
                <a:latin typeface="Calibri" pitchFamily="34" charset="0"/>
              </a:rPr>
              <a:t>tehetségprogram)</a:t>
            </a:r>
            <a:endParaRPr lang="hu-HU" sz="2000" b="1" dirty="0" smtClean="0">
              <a:latin typeface="Calibri" pitchFamily="34" charset="0"/>
            </a:endParaRPr>
          </a:p>
          <a:p>
            <a:pPr marL="177800" indent="-177800"/>
            <a:endParaRPr lang="hu-HU" sz="2000" b="1" dirty="0">
              <a:latin typeface="Calibri" pitchFamily="34" charset="0"/>
            </a:endParaRPr>
          </a:p>
          <a:p>
            <a:pPr marL="177800" indent="-177800"/>
            <a:r>
              <a:rPr lang="hu-HU" sz="2000" i="1" dirty="0" smtClean="0">
                <a:solidFill>
                  <a:srgbClr val="002060"/>
                </a:solidFill>
                <a:latin typeface="Calibri" pitchFamily="34" charset="0"/>
              </a:rPr>
              <a:t>Nyáry </a:t>
            </a:r>
            <a:r>
              <a:rPr lang="hu-HU" sz="2000" i="1" dirty="0">
                <a:solidFill>
                  <a:srgbClr val="002060"/>
                </a:solidFill>
                <a:latin typeface="Calibri" pitchFamily="34" charset="0"/>
              </a:rPr>
              <a:t>Krisztián, az írók szerelmi életéről F</a:t>
            </a:r>
            <a:r>
              <a:rPr lang="hu-HU" sz="2000" i="1" dirty="0" smtClean="0">
                <a:solidFill>
                  <a:srgbClr val="002060"/>
                </a:solidFill>
                <a:latin typeface="Calibri" pitchFamily="34" charset="0"/>
              </a:rPr>
              <a:t>acebookon </a:t>
            </a:r>
            <a:r>
              <a:rPr lang="hu-HU" sz="2000" i="1" dirty="0">
                <a:solidFill>
                  <a:srgbClr val="002060"/>
                </a:solidFill>
                <a:latin typeface="Calibri" pitchFamily="34" charset="0"/>
              </a:rPr>
              <a:t>posztoló szerző karunkon végzett, és itt is tanított egy </a:t>
            </a:r>
            <a:r>
              <a:rPr lang="hu-HU" sz="2000" i="1" dirty="0" smtClean="0">
                <a:solidFill>
                  <a:srgbClr val="002060"/>
                </a:solidFill>
                <a:latin typeface="Calibri" pitchFamily="34" charset="0"/>
              </a:rPr>
              <a:t>ideig.</a:t>
            </a:r>
            <a:endParaRPr lang="hu-HU" sz="200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5004048" y="1356732"/>
            <a:ext cx="3672408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000" b="1" dirty="0"/>
              <a:t>Képzések: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b="1" dirty="0" smtClean="0">
              <a:latin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Calibri" pitchFamily="34" charset="0"/>
              </a:rPr>
              <a:t>24 </a:t>
            </a:r>
            <a:r>
              <a:rPr lang="hu-HU" sz="2000" b="1" dirty="0">
                <a:latin typeface="Calibri" pitchFamily="34" charset="0"/>
              </a:rPr>
              <a:t>féle alapképzési szak nappali és levelező </a:t>
            </a:r>
            <a:r>
              <a:rPr lang="hu-HU" sz="2000" b="1" dirty="0" smtClean="0">
                <a:latin typeface="Calibri" pitchFamily="34" charset="0"/>
              </a:rPr>
              <a:t>tagozaton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Calibri" pitchFamily="34" charset="0"/>
              </a:rPr>
              <a:t>Osztatlan tanárképzési szakok</a:t>
            </a:r>
            <a:endParaRPr lang="hu-HU" sz="2000" b="1" dirty="0">
              <a:latin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Calibri" pitchFamily="34" charset="0"/>
              </a:rPr>
              <a:t>További 34 mesterszak</a:t>
            </a:r>
            <a:endParaRPr lang="hu-HU" sz="2000" b="1" dirty="0">
              <a:latin typeface="Calibri" pitchFamily="34" charset="0"/>
            </a:endParaRPr>
          </a:p>
          <a:p>
            <a:pPr marL="177800" indent="-177800"/>
            <a:endParaRPr lang="hu-HU" sz="2000" dirty="0">
              <a:latin typeface="Calibri" pitchFamily="34" charset="0"/>
            </a:endParaRPr>
          </a:p>
          <a:p>
            <a:pPr marL="177800" indent="-177800"/>
            <a:r>
              <a:rPr lang="hu-HU" sz="2000" b="1" dirty="0">
                <a:latin typeface="Calibri" pitchFamily="34" charset="0"/>
              </a:rPr>
              <a:t>Tanárnak készülsz? </a:t>
            </a:r>
          </a:p>
          <a:p>
            <a:pPr marL="177800" indent="-177800"/>
            <a:r>
              <a:rPr lang="hu-HU" sz="2000" dirty="0">
                <a:latin typeface="Calibri" pitchFamily="34" charset="0"/>
              </a:rPr>
              <a:t>Szeretnél egyszer az iskola kedvenc tanára lenni? Akkor a Pécsi BTK-ra van szükséged! </a:t>
            </a:r>
            <a:endParaRPr lang="hu-HU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2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/>
          </p:cNvSpPr>
          <p:nvPr/>
        </p:nvSpPr>
        <p:spPr bwMode="auto">
          <a:xfrm>
            <a:off x="323528" y="188640"/>
            <a:ext cx="6049143" cy="725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hu-HU" sz="4000" dirty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Egészségtudományi Kar</a:t>
            </a:r>
          </a:p>
        </p:txBody>
      </p:sp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65612" y="1052736"/>
            <a:ext cx="4882451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/>
            <a:r>
              <a:rPr lang="hu-HU" sz="1900" b="1" dirty="0">
                <a:latin typeface="Calibri" pitchFamily="34" charset="0"/>
              </a:rPr>
              <a:t>Kiknek ajánljuk? </a:t>
            </a:r>
            <a:endParaRPr lang="hu-HU" sz="1900" dirty="0">
              <a:latin typeface="Calibri" pitchFamily="34" charset="0"/>
            </a:endParaRPr>
          </a:p>
          <a:p>
            <a:pPr marL="177800" indent="-177800"/>
            <a:r>
              <a:rPr lang="hu-HU" sz="1900" dirty="0" smtClean="0">
                <a:latin typeface="Calibri" pitchFamily="34" charset="0"/>
              </a:rPr>
              <a:t>Elsősorban azoknak </a:t>
            </a:r>
            <a:r>
              <a:rPr lang="hu-HU" sz="1900" dirty="0">
                <a:latin typeface="Calibri" pitchFamily="34" charset="0"/>
              </a:rPr>
              <a:t>a </a:t>
            </a:r>
            <a:r>
              <a:rPr lang="hu-HU" sz="1900" dirty="0" smtClean="0">
                <a:latin typeface="Calibri" pitchFamily="34" charset="0"/>
              </a:rPr>
              <a:t>fiataloknak, </a:t>
            </a:r>
            <a:r>
              <a:rPr lang="hu-HU" sz="1900" dirty="0">
                <a:latin typeface="Calibri" pitchFamily="34" charset="0"/>
              </a:rPr>
              <a:t>akik segítő, gyógyító, egészségmegőrzéssel foglalkozó hivatásra vágynak, érdeklődnek az emberi szervezet működésével, az egészséggel és betegségekkel kapcsolatos kutatások, valamint a gyógyítás iránt. </a:t>
            </a:r>
            <a:endParaRPr lang="hu-HU" sz="1900" b="1" dirty="0">
              <a:latin typeface="Calibri" pitchFamily="34" charset="0"/>
            </a:endParaRPr>
          </a:p>
          <a:p>
            <a:pPr marL="177800" indent="-177800"/>
            <a:endParaRPr lang="hu-HU" sz="1900" b="1" dirty="0" smtClean="0">
              <a:latin typeface="Calibri" pitchFamily="34" charset="0"/>
            </a:endParaRPr>
          </a:p>
          <a:p>
            <a:pPr marL="177800" indent="-177800"/>
            <a:r>
              <a:rPr lang="hu-HU" sz="1900" b="1" dirty="0" smtClean="0">
                <a:latin typeface="Calibri" pitchFamily="34" charset="0"/>
              </a:rPr>
              <a:t>A </a:t>
            </a:r>
            <a:r>
              <a:rPr lang="hu-HU" sz="1900" b="1" dirty="0">
                <a:latin typeface="Calibri" pitchFamily="34" charset="0"/>
              </a:rPr>
              <a:t>Karról:</a:t>
            </a:r>
            <a:endParaRPr lang="hu-HU" sz="1900" dirty="0">
              <a:latin typeface="Calibri" pitchFamily="34" charset="0"/>
            </a:endParaRPr>
          </a:p>
          <a:p>
            <a:pPr marL="177800" indent="-177800"/>
            <a:r>
              <a:rPr lang="hu-HU" sz="1900" dirty="0">
                <a:latin typeface="Calibri" pitchFamily="34" charset="0"/>
              </a:rPr>
              <a:t>N</a:t>
            </a:r>
            <a:r>
              <a:rPr lang="hu-HU" sz="1900" dirty="0" smtClean="0">
                <a:latin typeface="Calibri" pitchFamily="34" charset="0"/>
              </a:rPr>
              <a:t>égy képzési központ: Pécs</a:t>
            </a:r>
            <a:r>
              <a:rPr lang="hu-HU" sz="1900" dirty="0">
                <a:latin typeface="Calibri" pitchFamily="34" charset="0"/>
              </a:rPr>
              <a:t>, Kaposvár, Szombathely, </a:t>
            </a:r>
            <a:r>
              <a:rPr lang="hu-HU" sz="1900" dirty="0" smtClean="0">
                <a:latin typeface="Calibri" pitchFamily="34" charset="0"/>
              </a:rPr>
              <a:t>Zalaegerszeg. </a:t>
            </a:r>
            <a:r>
              <a:rPr lang="hu-HU" sz="1900" dirty="0">
                <a:latin typeface="Calibri" pitchFamily="34" charset="0"/>
              </a:rPr>
              <a:t>A</a:t>
            </a:r>
            <a:r>
              <a:rPr lang="hu-HU" sz="1900" dirty="0" smtClean="0">
                <a:latin typeface="Calibri" pitchFamily="34" charset="0"/>
              </a:rPr>
              <a:t>z </a:t>
            </a:r>
            <a:r>
              <a:rPr lang="hu-HU" sz="1900" dirty="0">
                <a:latin typeface="Calibri" pitchFamily="34" charset="0"/>
              </a:rPr>
              <a:t>ápoló és szülésznő diplomák az EU-ban </a:t>
            </a:r>
            <a:r>
              <a:rPr lang="hu-HU" sz="1900" dirty="0" smtClean="0">
                <a:latin typeface="Calibri" pitchFamily="34" charset="0"/>
              </a:rPr>
              <a:t>automatikusan elfogadottak. </a:t>
            </a:r>
          </a:p>
          <a:p>
            <a:pPr marL="177800" indent="-177800"/>
            <a:endParaRPr lang="hu-HU" sz="1900" b="1" dirty="0">
              <a:latin typeface="Calibri" pitchFamily="34" charset="0"/>
            </a:endParaRPr>
          </a:p>
          <a:p>
            <a:pPr marL="177800" indent="-177800"/>
            <a:r>
              <a:rPr lang="hu-HU" sz="1900" i="1" dirty="0" smtClean="0">
                <a:solidFill>
                  <a:srgbClr val="002060"/>
                </a:solidFill>
                <a:latin typeface="Calibri" pitchFamily="34" charset="0"/>
              </a:rPr>
              <a:t>           A kar </a:t>
            </a:r>
            <a:r>
              <a:rPr lang="hu-HU" sz="1900" i="1" dirty="0">
                <a:solidFill>
                  <a:srgbClr val="002060"/>
                </a:solidFill>
                <a:latin typeface="Calibri" pitchFamily="34" charset="0"/>
              </a:rPr>
              <a:t>az ország első egyetemi </a:t>
            </a:r>
            <a:r>
              <a:rPr lang="hu-HU" sz="1900" i="1" dirty="0" smtClean="0">
                <a:solidFill>
                  <a:srgbClr val="002060"/>
                </a:solidFill>
                <a:latin typeface="Calibri" pitchFamily="34" charset="0"/>
              </a:rPr>
              <a:t>szintű</a:t>
            </a:r>
          </a:p>
          <a:p>
            <a:pPr marL="177800" indent="-177800"/>
            <a:r>
              <a:rPr lang="hu-HU" sz="1900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sz="1900" i="1" dirty="0" smtClean="0">
                <a:solidFill>
                  <a:srgbClr val="002060"/>
                </a:solidFill>
                <a:latin typeface="Calibri" pitchFamily="34" charset="0"/>
              </a:rPr>
              <a:t>             Egészségtudományi Kara.</a:t>
            </a:r>
            <a:endParaRPr lang="hu-HU" sz="190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5076503" y="836712"/>
            <a:ext cx="3959993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/>
            <a:endParaRPr lang="hu-HU" sz="1200" b="1" dirty="0">
              <a:solidFill>
                <a:schemeClr val="tx2"/>
              </a:solidFill>
              <a:latin typeface="Calibri" pitchFamily="34" charset="0"/>
            </a:endParaRPr>
          </a:p>
          <a:p>
            <a:pPr marL="177800" indent="-177800"/>
            <a:r>
              <a:rPr lang="hu-HU" sz="1900" b="1" dirty="0"/>
              <a:t>Képzések:</a:t>
            </a:r>
          </a:p>
          <a:p>
            <a:pPr marL="177800" indent="-177800"/>
            <a:endParaRPr lang="hu-HU" sz="1200" b="1" dirty="0" smtClean="0">
              <a:latin typeface="Calibri" pitchFamily="34" charset="0"/>
            </a:endParaRPr>
          </a:p>
          <a:p>
            <a:pPr marL="177800" indent="-177800"/>
            <a:r>
              <a:rPr lang="hu-HU" sz="1900" b="1" dirty="0" smtClean="0">
                <a:latin typeface="Calibri" pitchFamily="34" charset="0"/>
              </a:rPr>
              <a:t>Alapképzések:</a:t>
            </a:r>
            <a:endParaRPr lang="hu-HU" sz="1900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latin typeface="Calibri" pitchFamily="34" charset="0"/>
              </a:rPr>
              <a:t>Á</a:t>
            </a:r>
            <a:r>
              <a:rPr lang="hu-HU" sz="1900" dirty="0" smtClean="0">
                <a:latin typeface="Calibri" pitchFamily="34" charset="0"/>
              </a:rPr>
              <a:t>polás </a:t>
            </a:r>
            <a:r>
              <a:rPr lang="hu-HU" sz="1900" dirty="0">
                <a:latin typeface="Calibri" pitchFamily="34" charset="0"/>
              </a:rPr>
              <a:t>és betegellátás </a:t>
            </a:r>
            <a:endParaRPr lang="hu-HU" sz="1900" dirty="0" smtClean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latin typeface="Calibri" pitchFamily="34" charset="0"/>
              </a:rPr>
              <a:t>C</a:t>
            </a:r>
            <a:r>
              <a:rPr lang="hu-HU" sz="1900" dirty="0" smtClean="0">
                <a:latin typeface="Calibri" pitchFamily="34" charset="0"/>
              </a:rPr>
              <a:t>secsemő- </a:t>
            </a:r>
            <a:r>
              <a:rPr lang="hu-HU" sz="1900" dirty="0">
                <a:latin typeface="Calibri" pitchFamily="34" charset="0"/>
              </a:rPr>
              <a:t>és kisgyermeknevelő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latin typeface="Calibri" pitchFamily="34" charset="0"/>
              </a:rPr>
              <a:t>E</a:t>
            </a:r>
            <a:r>
              <a:rPr lang="hu-HU" sz="1900" dirty="0" smtClean="0">
                <a:latin typeface="Calibri" pitchFamily="34" charset="0"/>
              </a:rPr>
              <a:t>gészségügyi </a:t>
            </a:r>
            <a:r>
              <a:rPr lang="hu-HU" sz="1900" dirty="0">
                <a:latin typeface="Calibri" pitchFamily="34" charset="0"/>
              </a:rPr>
              <a:t>gondozás és prevenció </a:t>
            </a:r>
            <a:endParaRPr lang="hu-HU" sz="1900" dirty="0" smtClean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latin typeface="Calibri" pitchFamily="34" charset="0"/>
              </a:rPr>
              <a:t>E</a:t>
            </a:r>
            <a:r>
              <a:rPr lang="hu-HU" sz="1900" dirty="0" smtClean="0">
                <a:latin typeface="Calibri" pitchFamily="34" charset="0"/>
              </a:rPr>
              <a:t>gészségügyi </a:t>
            </a:r>
            <a:r>
              <a:rPr lang="hu-HU" sz="1900" dirty="0">
                <a:latin typeface="Calibri" pitchFamily="34" charset="0"/>
              </a:rPr>
              <a:t>szervező 	</a:t>
            </a:r>
            <a:endParaRPr lang="hu-HU" sz="1900" dirty="0" smtClean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>
                <a:latin typeface="Calibri" pitchFamily="34" charset="0"/>
              </a:rPr>
              <a:t>O</a:t>
            </a:r>
            <a:r>
              <a:rPr lang="hu-HU" sz="1900" dirty="0" smtClean="0">
                <a:latin typeface="Calibri" pitchFamily="34" charset="0"/>
              </a:rPr>
              <a:t>rvosi </a:t>
            </a:r>
            <a:r>
              <a:rPr lang="hu-HU" sz="1900" dirty="0">
                <a:latin typeface="Calibri" pitchFamily="34" charset="0"/>
              </a:rPr>
              <a:t>laboratóriumi és képalkotó diagnosztikai analitikus </a:t>
            </a:r>
            <a:endParaRPr lang="hu-HU" sz="1900" dirty="0" smtClean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 err="1">
                <a:latin typeface="Calibri" pitchFamily="34" charset="0"/>
              </a:rPr>
              <a:t>R</a:t>
            </a:r>
            <a:r>
              <a:rPr lang="hu-HU" sz="1900" dirty="0" err="1" smtClean="0">
                <a:latin typeface="Calibri" pitchFamily="34" charset="0"/>
              </a:rPr>
              <a:t>ekreációszervezés</a:t>
            </a:r>
            <a:r>
              <a:rPr lang="hu-HU" sz="1900" dirty="0" smtClean="0">
                <a:latin typeface="Calibri" pitchFamily="34" charset="0"/>
              </a:rPr>
              <a:t> </a:t>
            </a:r>
            <a:r>
              <a:rPr lang="hu-HU" sz="1900" dirty="0">
                <a:latin typeface="Calibri" pitchFamily="34" charset="0"/>
              </a:rPr>
              <a:t>és </a:t>
            </a:r>
            <a:r>
              <a:rPr lang="hu-HU" sz="1900" dirty="0" smtClean="0">
                <a:latin typeface="Calibri" pitchFamily="34" charset="0"/>
              </a:rPr>
              <a:t>egészségfejlesztés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900" dirty="0" smtClean="0">
                <a:latin typeface="Calibri" pitchFamily="34" charset="0"/>
              </a:rPr>
              <a:t>Szociális munka</a:t>
            </a:r>
          </a:p>
          <a:p>
            <a:pPr marL="177800" indent="-177800"/>
            <a:endParaRPr lang="hu-HU" sz="1200" b="1" dirty="0">
              <a:latin typeface="Calibri" pitchFamily="34" charset="0"/>
            </a:endParaRPr>
          </a:p>
          <a:p>
            <a:pPr marL="177800" indent="-177800"/>
            <a:r>
              <a:rPr lang="hu-HU" sz="1900" b="1" dirty="0" smtClean="0">
                <a:latin typeface="Calibri" pitchFamily="34" charset="0"/>
              </a:rPr>
              <a:t>További </a:t>
            </a:r>
            <a:r>
              <a:rPr lang="hu-HU" sz="1900" b="1" dirty="0">
                <a:latin typeface="Calibri" pitchFamily="34" charset="0"/>
              </a:rPr>
              <a:t>felsőoktatási </a:t>
            </a:r>
            <a:r>
              <a:rPr lang="hu-HU" sz="1900" b="1" dirty="0" smtClean="0">
                <a:latin typeface="Calibri" pitchFamily="34" charset="0"/>
              </a:rPr>
              <a:t>szakképzések, </a:t>
            </a:r>
            <a:endParaRPr lang="hu-HU" sz="1900" b="1" dirty="0" smtClean="0">
              <a:latin typeface="Calibri" pitchFamily="34" charset="0"/>
            </a:endParaRPr>
          </a:p>
          <a:p>
            <a:pPr marL="177800" indent="-177800"/>
            <a:r>
              <a:rPr lang="hu-HU" sz="1900" b="1" dirty="0" smtClean="0">
                <a:latin typeface="Calibri" pitchFamily="34" charset="0"/>
              </a:rPr>
              <a:t>Mesterképzések, Egészségügyi-tanár képzés</a:t>
            </a:r>
            <a:endParaRPr lang="hu-HU" sz="19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3143" y="188640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hu-HU" sz="40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Gyógyszerésztudományi Kar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3143" y="1124744"/>
            <a:ext cx="4896544" cy="4104457"/>
          </a:xfrm>
        </p:spPr>
        <p:txBody>
          <a:bodyPr>
            <a:normAutofit fontScale="25000" lnSpcReduction="20000"/>
          </a:bodyPr>
          <a:lstStyle/>
          <a:p>
            <a:pPr marL="177800" indent="-177800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r>
              <a:rPr lang="hu-HU" sz="8000" b="1" dirty="0" smtClean="0"/>
              <a:t>Kiknek ajánljuk? </a:t>
            </a:r>
          </a:p>
          <a:p>
            <a:pPr marL="177800" indent="-177800">
              <a:lnSpc>
                <a:spcPct val="120000"/>
              </a:lnSpc>
              <a:spcAft>
                <a:spcPts val="600"/>
              </a:spcAft>
              <a:buFont typeface="Arial" charset="0"/>
              <a:buNone/>
            </a:pPr>
            <a:r>
              <a:rPr lang="hu-HU" sz="8000" dirty="0" smtClean="0"/>
              <a:t>A szakra olyan fiatalok jelentkezését várják, akik a kémia és a biológia iránt kiemelkedően érdeklődnek és képesek pontos precíz munkára, valamint nagyon jó emlékezőkészséggel rendelkeznek. </a:t>
            </a:r>
          </a:p>
          <a:p>
            <a:pPr marL="177800" indent="-177800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endParaRPr lang="hu-HU" sz="8000" dirty="0" smtClean="0"/>
          </a:p>
          <a:p>
            <a:pPr marL="176400" indent="-17640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8000" b="1" dirty="0" smtClean="0"/>
              <a:t>A Karról: </a:t>
            </a:r>
          </a:p>
          <a:p>
            <a:pPr marL="176400" indent="-17640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8000" dirty="0"/>
              <a:t>A Dunántúlon </a:t>
            </a:r>
            <a:r>
              <a:rPr lang="hu-HU" sz="8000" dirty="0" smtClean="0"/>
              <a:t>az </a:t>
            </a:r>
            <a:r>
              <a:rPr lang="hu-HU" sz="8000" dirty="0"/>
              <a:t>egyetlen képzési hely a gyógyszerész szakmában. Túlsúlyban van a képzés során a laboratóriumi, gyakorlati munka. Átjárhatóság a másik két szakra (általános orvos, fogorvos) a tantervi eltérések miatt </a:t>
            </a:r>
            <a:r>
              <a:rPr lang="hu-HU" sz="8000" b="1" dirty="0"/>
              <a:t>nincs</a:t>
            </a:r>
            <a:r>
              <a:rPr lang="hu-HU" sz="8000" dirty="0"/>
              <a:t>.</a:t>
            </a:r>
          </a:p>
          <a:p>
            <a:pPr marL="176400" indent="-176400">
              <a:lnSpc>
                <a:spcPct val="120000"/>
              </a:lnSpc>
              <a:spcBef>
                <a:spcPts val="0"/>
              </a:spcBef>
              <a:buNone/>
            </a:pPr>
            <a:endParaRPr lang="hu-HU" sz="8000" dirty="0" smtClean="0"/>
          </a:p>
          <a:p>
            <a:pPr marL="176400" indent="-176400">
              <a:lnSpc>
                <a:spcPct val="120000"/>
              </a:lnSpc>
              <a:spcBef>
                <a:spcPts val="0"/>
              </a:spcBef>
              <a:buNone/>
            </a:pPr>
            <a:endParaRPr lang="hu-HU" sz="8000" dirty="0" smtClean="0">
              <a:effectLst/>
            </a:endParaRPr>
          </a:p>
          <a:p>
            <a:pPr marL="0" indent="0">
              <a:buNone/>
            </a:pPr>
            <a:endParaRPr lang="hu-HU" sz="8000" dirty="0" smtClean="0"/>
          </a:p>
          <a:p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429944" y="1312169"/>
            <a:ext cx="3318520" cy="4061047"/>
          </a:xfrm>
        </p:spPr>
        <p:txBody>
          <a:bodyPr>
            <a:normAutofit fontScale="25000" lnSpcReduction="20000"/>
          </a:bodyPr>
          <a:lstStyle/>
          <a:p>
            <a:pPr marL="176400" indent="-17640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8000" b="1" dirty="0" smtClean="0"/>
              <a:t>Képzések</a:t>
            </a:r>
            <a:r>
              <a:rPr lang="hu-HU" sz="8000" b="1" dirty="0"/>
              <a:t>:</a:t>
            </a:r>
          </a:p>
          <a:p>
            <a:pPr marL="176400" indent="-176400">
              <a:lnSpc>
                <a:spcPct val="120000"/>
              </a:lnSpc>
              <a:spcBef>
                <a:spcPts val="0"/>
              </a:spcBef>
              <a:buNone/>
            </a:pPr>
            <a:endParaRPr lang="hu-HU" sz="8000" b="1" dirty="0" smtClean="0"/>
          </a:p>
          <a:p>
            <a:pPr marL="176400" indent="-17640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8000" b="1" dirty="0" smtClean="0"/>
              <a:t>Osztatlan mesterképzés: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sz="8000" dirty="0"/>
              <a:t>G</a:t>
            </a:r>
            <a:r>
              <a:rPr lang="hu-HU" sz="8000" dirty="0" smtClean="0"/>
              <a:t>yógyszerész</a:t>
            </a:r>
          </a:p>
          <a:p>
            <a:pPr marL="176400" indent="-176400">
              <a:lnSpc>
                <a:spcPct val="120000"/>
              </a:lnSpc>
              <a:spcBef>
                <a:spcPts val="0"/>
              </a:spcBef>
              <a:buNone/>
            </a:pPr>
            <a:endParaRPr lang="hu-HU" sz="8000" b="1" dirty="0" smtClean="0">
              <a:effectLst/>
            </a:endParaRPr>
          </a:p>
          <a:p>
            <a:pPr marL="176400" indent="-17640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8000" b="1" dirty="0" smtClean="0">
                <a:effectLst/>
              </a:rPr>
              <a:t>Szak és továbbképzés: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sz="8000" dirty="0"/>
              <a:t>G</a:t>
            </a:r>
            <a:r>
              <a:rPr lang="hu-HU" sz="8000" dirty="0" smtClean="0">
                <a:effectLst/>
              </a:rPr>
              <a:t>yógyszerész (rezidens) képzés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sz="8000" dirty="0"/>
              <a:t>S</a:t>
            </a:r>
            <a:r>
              <a:rPr lang="hu-HU" sz="8000" dirty="0" smtClean="0">
                <a:effectLst/>
              </a:rPr>
              <a:t>zakfordító tolmács képzés (angol-magyar)</a:t>
            </a:r>
          </a:p>
          <a:p>
            <a:pPr marL="176400" indent="-176400">
              <a:lnSpc>
                <a:spcPct val="120000"/>
              </a:lnSpc>
              <a:spcBef>
                <a:spcPts val="0"/>
              </a:spcBef>
              <a:buNone/>
            </a:pPr>
            <a:endParaRPr lang="hu-HU" sz="8000" b="1" dirty="0" smtClean="0">
              <a:effectLst/>
            </a:endParaRPr>
          </a:p>
          <a:p>
            <a:pPr marL="176400" indent="-176400">
              <a:lnSpc>
                <a:spcPct val="120000"/>
              </a:lnSpc>
              <a:spcBef>
                <a:spcPts val="0"/>
              </a:spcBef>
              <a:buNone/>
            </a:pPr>
            <a:endParaRPr lang="hu-HU" sz="8000" dirty="0" smtClean="0">
              <a:effectLst/>
            </a:endParaRPr>
          </a:p>
          <a:p>
            <a:pPr marL="176400" indent="-176400">
              <a:lnSpc>
                <a:spcPct val="120000"/>
              </a:lnSpc>
              <a:spcBef>
                <a:spcPts val="0"/>
              </a:spcBef>
              <a:buNone/>
            </a:pPr>
            <a:endParaRPr lang="hu-HU" sz="3000" dirty="0" smtClean="0">
              <a:solidFill>
                <a:schemeClr val="tx2"/>
              </a:solidFill>
              <a:effectLst/>
            </a:endParaRPr>
          </a:p>
          <a:p>
            <a:pPr marL="176400" indent="-176400">
              <a:lnSpc>
                <a:spcPct val="120000"/>
              </a:lnSpc>
              <a:buNone/>
            </a:pPr>
            <a:endParaRPr lang="hu-HU" dirty="0" smtClean="0">
              <a:solidFill>
                <a:schemeClr val="tx2"/>
              </a:solidFill>
              <a:effectLst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72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27259" y="188640"/>
            <a:ext cx="5975870" cy="9353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hu-HU" sz="4000" dirty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Közgazdaságtudományi Kar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850284" y="684152"/>
            <a:ext cx="4283968" cy="580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-177800">
              <a:defRPr/>
            </a:pPr>
            <a:endParaRPr lang="hu-HU" b="1" dirty="0" smtClean="0">
              <a:solidFill>
                <a:schemeClr val="tx2"/>
              </a:solidFill>
              <a:latin typeface="+mj-lt"/>
            </a:endParaRPr>
          </a:p>
          <a:p>
            <a:pPr marL="177800" indent="-177800">
              <a:defRPr/>
            </a:pPr>
            <a:r>
              <a:rPr lang="hu-HU" sz="1700" b="1" dirty="0"/>
              <a:t>Képzések:</a:t>
            </a:r>
          </a:p>
          <a:p>
            <a:pPr marL="177800" indent="-177800">
              <a:defRPr/>
            </a:pPr>
            <a:endParaRPr lang="hu-HU" sz="1000" b="1" dirty="0" smtClean="0">
              <a:latin typeface="+mj-lt"/>
            </a:endParaRPr>
          </a:p>
          <a:p>
            <a:pPr marL="177800" indent="-177800">
              <a:defRPr/>
            </a:pPr>
            <a:r>
              <a:rPr lang="hu-HU" sz="1700" b="1" dirty="0" smtClean="0">
                <a:latin typeface="+mj-lt"/>
              </a:rPr>
              <a:t>Felsőoktatási </a:t>
            </a:r>
            <a:r>
              <a:rPr lang="hu-HU" sz="1700" b="1" dirty="0">
                <a:latin typeface="+mj-lt"/>
              </a:rPr>
              <a:t>szakképzések </a:t>
            </a:r>
            <a:r>
              <a:rPr lang="hu-HU" sz="1700" b="1" dirty="0" smtClean="0">
                <a:latin typeface="+mj-lt"/>
              </a:rPr>
              <a:t>:</a:t>
            </a:r>
            <a:endParaRPr lang="hu-HU" sz="17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700" dirty="0">
                <a:latin typeface="+mj-lt"/>
              </a:rPr>
              <a:t>G</a:t>
            </a:r>
            <a:r>
              <a:rPr lang="hu-HU" sz="1700" dirty="0" smtClean="0">
                <a:latin typeface="+mj-lt"/>
              </a:rPr>
              <a:t>azdálkodási </a:t>
            </a:r>
            <a:r>
              <a:rPr lang="hu-HU" sz="1700" dirty="0">
                <a:latin typeface="+mj-lt"/>
              </a:rPr>
              <a:t>és menedzsment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700" dirty="0">
                <a:latin typeface="+mj-lt"/>
              </a:rPr>
              <a:t>K</a:t>
            </a:r>
            <a:r>
              <a:rPr lang="hu-HU" sz="1700" dirty="0" smtClean="0">
                <a:latin typeface="+mj-lt"/>
              </a:rPr>
              <a:t>ereskedelem </a:t>
            </a:r>
            <a:r>
              <a:rPr lang="hu-HU" sz="1700" dirty="0">
                <a:latin typeface="+mj-lt"/>
              </a:rPr>
              <a:t>és marketing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700" dirty="0">
                <a:latin typeface="+mj-lt"/>
              </a:rPr>
              <a:t>P</a:t>
            </a:r>
            <a:r>
              <a:rPr lang="hu-HU" sz="1700" dirty="0" smtClean="0">
                <a:latin typeface="+mj-lt"/>
              </a:rPr>
              <a:t>énzügy </a:t>
            </a:r>
            <a:r>
              <a:rPr lang="hu-HU" sz="1700" dirty="0">
                <a:latin typeface="+mj-lt"/>
              </a:rPr>
              <a:t>és </a:t>
            </a:r>
            <a:r>
              <a:rPr lang="hu-HU" sz="1700" dirty="0" smtClean="0">
                <a:latin typeface="+mj-lt"/>
              </a:rPr>
              <a:t>számvitel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700" dirty="0" smtClean="0">
                <a:latin typeface="+mj-lt"/>
              </a:rPr>
              <a:t>Turizmus-vendéglátás (Pécsett és Szekszárdon is)</a:t>
            </a:r>
            <a:endParaRPr lang="hu-HU" sz="1700" dirty="0">
              <a:latin typeface="+mj-lt"/>
            </a:endParaRPr>
          </a:p>
          <a:p>
            <a:pPr marL="177800" indent="-177800">
              <a:defRPr/>
            </a:pPr>
            <a:endParaRPr lang="hu-HU" sz="1000" b="1" dirty="0">
              <a:latin typeface="+mj-lt"/>
            </a:endParaRPr>
          </a:p>
          <a:p>
            <a:pPr marL="177800" indent="-177800">
              <a:defRPr/>
            </a:pPr>
            <a:r>
              <a:rPr lang="hu-HU" sz="1700" b="1" dirty="0">
                <a:latin typeface="+mj-lt"/>
              </a:rPr>
              <a:t>Alapképzések</a:t>
            </a:r>
            <a:r>
              <a:rPr lang="hu-HU" sz="1700" b="1" dirty="0" smtClean="0">
                <a:latin typeface="+mj-lt"/>
              </a:rPr>
              <a:t>:</a:t>
            </a:r>
            <a:r>
              <a:rPr lang="hu-HU" sz="1700" dirty="0" smtClean="0">
                <a:latin typeface="+mj-lt"/>
              </a:rPr>
              <a:t> </a:t>
            </a:r>
            <a:endParaRPr lang="hu-HU" sz="17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700" dirty="0" smtClean="0">
                <a:latin typeface="+mj-lt"/>
              </a:rPr>
              <a:t>Emberi erőforrások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700" dirty="0" smtClean="0">
                <a:latin typeface="+mj-lt"/>
              </a:rPr>
              <a:t>Gazdálkodási </a:t>
            </a:r>
            <a:r>
              <a:rPr lang="hu-HU" sz="1700" dirty="0">
                <a:latin typeface="+mj-lt"/>
              </a:rPr>
              <a:t>és </a:t>
            </a:r>
            <a:r>
              <a:rPr lang="hu-HU" sz="1700" dirty="0" smtClean="0">
                <a:latin typeface="+mj-lt"/>
              </a:rPr>
              <a:t>menedzsment (angol </a:t>
            </a:r>
            <a:r>
              <a:rPr lang="hu-HU" sz="1700" dirty="0">
                <a:latin typeface="+mj-lt"/>
              </a:rPr>
              <a:t>nyelven is)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700" dirty="0">
                <a:latin typeface="+mj-lt"/>
              </a:rPr>
              <a:t>K</a:t>
            </a:r>
            <a:r>
              <a:rPr lang="hu-HU" sz="1700" dirty="0" smtClean="0">
                <a:latin typeface="+mj-lt"/>
              </a:rPr>
              <a:t>ereskedelem </a:t>
            </a:r>
            <a:r>
              <a:rPr lang="hu-HU" sz="1700" dirty="0">
                <a:latin typeface="+mj-lt"/>
              </a:rPr>
              <a:t>és marketing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700" dirty="0">
                <a:latin typeface="+mj-lt"/>
              </a:rPr>
              <a:t>P</a:t>
            </a:r>
            <a:r>
              <a:rPr lang="hu-HU" sz="1700" dirty="0" smtClean="0">
                <a:latin typeface="+mj-lt"/>
              </a:rPr>
              <a:t>énzügy </a:t>
            </a:r>
            <a:r>
              <a:rPr lang="hu-HU" sz="1700" dirty="0">
                <a:latin typeface="+mj-lt"/>
              </a:rPr>
              <a:t>és számvitel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700" dirty="0" smtClean="0"/>
              <a:t>Turizmus-vendéglátás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sz="1000" dirty="0" smtClean="0"/>
          </a:p>
          <a:p>
            <a:pPr>
              <a:defRPr/>
            </a:pPr>
            <a:r>
              <a:rPr lang="hu-HU" sz="1700" b="1" dirty="0" smtClean="0"/>
              <a:t>Osztatlan képzés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700" dirty="0" smtClean="0"/>
              <a:t>Gazdaság- és pénzügy-matematikai </a:t>
            </a:r>
            <a:r>
              <a:rPr lang="hu-HU" sz="1700" dirty="0" smtClean="0"/>
              <a:t>elemzés</a:t>
            </a:r>
            <a:endParaRPr lang="hu-HU" sz="1700" dirty="0" smtClean="0"/>
          </a:p>
          <a:p>
            <a:pPr marL="177800" indent="-177800">
              <a:defRPr/>
            </a:pPr>
            <a:endParaRPr lang="hu-HU" sz="1000" b="1" dirty="0" smtClean="0">
              <a:latin typeface="+mj-lt"/>
            </a:endParaRPr>
          </a:p>
          <a:p>
            <a:pPr marL="177800" indent="-177800">
              <a:defRPr/>
            </a:pPr>
            <a:r>
              <a:rPr lang="hu-HU" sz="1700" b="1" dirty="0" smtClean="0">
                <a:latin typeface="+mj-lt"/>
              </a:rPr>
              <a:t>További </a:t>
            </a:r>
            <a:r>
              <a:rPr lang="hu-HU" sz="1700" b="1" dirty="0">
                <a:latin typeface="+mj-lt"/>
              </a:rPr>
              <a:t>mesterképzési </a:t>
            </a:r>
            <a:r>
              <a:rPr lang="hu-HU" sz="1700" b="1" dirty="0" smtClean="0">
                <a:latin typeface="+mj-lt"/>
              </a:rPr>
              <a:t>szakok</a:t>
            </a:r>
            <a:endParaRPr lang="hu-HU" sz="1700" b="1" dirty="0">
              <a:latin typeface="+mj-lt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27259" y="1124025"/>
            <a:ext cx="4237257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-177800">
              <a:defRPr/>
            </a:pPr>
            <a:r>
              <a:rPr lang="hu-HU" sz="1700" b="1" dirty="0" smtClean="0">
                <a:latin typeface="+mn-lt"/>
              </a:rPr>
              <a:t>A </a:t>
            </a:r>
            <a:r>
              <a:rPr lang="hu-HU" sz="1700" b="1" dirty="0">
                <a:latin typeface="+mn-lt"/>
              </a:rPr>
              <a:t>Karról</a:t>
            </a:r>
            <a:r>
              <a:rPr lang="hu-HU" sz="1700" b="1" dirty="0" smtClean="0">
                <a:latin typeface="+mn-lt"/>
              </a:rPr>
              <a:t>:</a:t>
            </a:r>
          </a:p>
          <a:p>
            <a:pPr marL="177800" indent="-177800">
              <a:defRPr/>
            </a:pPr>
            <a:endParaRPr lang="hu-HU" sz="17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700" dirty="0" smtClean="0">
                <a:latin typeface="+mn-lt"/>
              </a:rPr>
              <a:t>Alma </a:t>
            </a:r>
            <a:r>
              <a:rPr lang="hu-HU" sz="1700" dirty="0">
                <a:latin typeface="+mn-lt"/>
              </a:rPr>
              <a:t>Mater komplex ösztöndíj program már az első félévben is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700" dirty="0" smtClean="0">
                <a:latin typeface="+mn-lt"/>
              </a:rPr>
              <a:t>vállalati </a:t>
            </a:r>
            <a:r>
              <a:rPr lang="hu-HU" sz="1700" dirty="0">
                <a:latin typeface="+mn-lt"/>
              </a:rPr>
              <a:t>ösztöndíjak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700" dirty="0" smtClean="0">
                <a:latin typeface="+mn-lt"/>
              </a:rPr>
              <a:t>üzlet- </a:t>
            </a:r>
            <a:r>
              <a:rPr lang="hu-HU" sz="1700" dirty="0">
                <a:latin typeface="+mn-lt"/>
              </a:rPr>
              <a:t>és gyakorlatorientált képzés, a végzettek 2/3-a 3 hónapon belül elhelyezkedik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700" dirty="0" smtClean="0">
                <a:latin typeface="+mn-lt"/>
              </a:rPr>
              <a:t>kiterjedt </a:t>
            </a:r>
            <a:r>
              <a:rPr lang="hu-HU" sz="1700" dirty="0">
                <a:latin typeface="+mn-lt"/>
              </a:rPr>
              <a:t>nemzetközi kapcsolatok: 23 ország, közel 70 </a:t>
            </a:r>
            <a:r>
              <a:rPr lang="hu-HU" sz="1700" dirty="0" smtClean="0">
                <a:latin typeface="+mn-lt"/>
              </a:rPr>
              <a:t>intézmény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sz="17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sz="1700" dirty="0">
              <a:latin typeface="+mn-lt"/>
            </a:endParaRPr>
          </a:p>
          <a:p>
            <a:pPr marL="177800" indent="-177800">
              <a:defRPr/>
            </a:pPr>
            <a:r>
              <a:rPr lang="hu-HU" sz="1700" i="1" dirty="0" smtClean="0">
                <a:solidFill>
                  <a:srgbClr val="002060"/>
                </a:solidFill>
                <a:latin typeface="+mn-lt"/>
              </a:rPr>
              <a:t>A Pécsiközgáz </a:t>
            </a:r>
            <a:r>
              <a:rPr lang="hu-HU" sz="1700" i="1" dirty="0">
                <a:solidFill>
                  <a:srgbClr val="002060"/>
                </a:solidFill>
                <a:latin typeface="+mn-lt"/>
              </a:rPr>
              <a:t>évek óta a felsőoktatási rangsor élmezőnyében található (HVG/</a:t>
            </a:r>
            <a:r>
              <a:rPr lang="hu-HU" sz="1700" i="1" dirty="0" err="1">
                <a:solidFill>
                  <a:srgbClr val="002060"/>
                </a:solidFill>
                <a:latin typeface="+mn-lt"/>
              </a:rPr>
              <a:t>Felvi</a:t>
            </a:r>
            <a:r>
              <a:rPr lang="hu-HU" sz="1700" i="1" dirty="0" smtClean="0">
                <a:solidFill>
                  <a:srgbClr val="002060"/>
                </a:solidFill>
                <a:latin typeface="+mn-lt"/>
              </a:rPr>
              <a:t>).</a:t>
            </a:r>
            <a:endParaRPr lang="hu-HU" sz="1700" i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7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Autofit/>
          </a:bodyPr>
          <a:lstStyle/>
          <a:p>
            <a:pPr algn="l" eaLnBrk="0" hangingPunct="0">
              <a:defRPr/>
            </a:pPr>
            <a:r>
              <a:rPr lang="hu-HU" sz="36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Kultúratudományi, Pedagógusképző </a:t>
            </a:r>
            <a:r>
              <a:rPr lang="hu-HU" sz="36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/>
            </a:r>
            <a:br>
              <a:rPr lang="hu-HU" sz="36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</a:br>
            <a:r>
              <a:rPr lang="hu-HU" sz="36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és </a:t>
            </a:r>
            <a:r>
              <a:rPr lang="hu-HU" sz="36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Vidékfejlesztési Kar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3826768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1800" b="1" dirty="0"/>
              <a:t>Képzések:</a:t>
            </a:r>
          </a:p>
          <a:p>
            <a:pPr marL="0" indent="0">
              <a:spcBef>
                <a:spcPts val="0"/>
              </a:spcBef>
              <a:buNone/>
            </a:pPr>
            <a:endParaRPr lang="hu-HU" sz="1800" b="1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800" b="1" dirty="0" smtClean="0">
                <a:latin typeface="Calibri" pitchFamily="34" charset="0"/>
              </a:rPr>
              <a:t>Felsőoktatási </a:t>
            </a:r>
            <a:r>
              <a:rPr lang="hu-HU" sz="1800" b="1" dirty="0">
                <a:latin typeface="Calibri" pitchFamily="34" charset="0"/>
              </a:rPr>
              <a:t>szakképzések:</a:t>
            </a:r>
            <a:endParaRPr lang="hu-HU" sz="1800" dirty="0"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hu-HU" sz="1800" dirty="0" smtClean="0">
                <a:latin typeface="Calibri" pitchFamily="34" charset="0"/>
              </a:rPr>
              <a:t>Szőlész-borász</a:t>
            </a:r>
          </a:p>
          <a:p>
            <a:pPr>
              <a:spcBef>
                <a:spcPts val="0"/>
              </a:spcBef>
            </a:pPr>
            <a:r>
              <a:rPr lang="hu-HU" sz="1800" dirty="0" smtClean="0">
                <a:latin typeface="Calibri" pitchFamily="34" charset="0"/>
              </a:rPr>
              <a:t>Nem minden évben kerül meghirdetésre:</a:t>
            </a:r>
            <a:endParaRPr lang="hu-HU" sz="1800" dirty="0" smtClean="0">
              <a:latin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hu-HU" sz="1600" dirty="0" smtClean="0">
                <a:latin typeface="Calibri" pitchFamily="34" charset="0"/>
              </a:rPr>
              <a:t>Csecsemő- </a:t>
            </a:r>
            <a:r>
              <a:rPr lang="hu-HU" sz="1600" dirty="0">
                <a:latin typeface="Calibri" pitchFamily="34" charset="0"/>
              </a:rPr>
              <a:t>és </a:t>
            </a:r>
            <a:r>
              <a:rPr lang="hu-HU" sz="1600" dirty="0" smtClean="0">
                <a:latin typeface="Calibri" pitchFamily="34" charset="0"/>
              </a:rPr>
              <a:t>kisgyermeknevelő </a:t>
            </a:r>
            <a:endParaRPr lang="hu-HU" sz="1600" dirty="0">
              <a:latin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hu-HU" sz="1600" dirty="0" smtClean="0">
                <a:latin typeface="Calibri" pitchFamily="34" charset="0"/>
              </a:rPr>
              <a:t>Televíziós </a:t>
            </a:r>
            <a:r>
              <a:rPr lang="hu-HU" sz="1600" dirty="0">
                <a:latin typeface="Calibri" pitchFamily="34" charset="0"/>
              </a:rPr>
              <a:t>műsorkészítő</a:t>
            </a:r>
          </a:p>
          <a:p>
            <a:pPr marL="0" indent="0">
              <a:spcBef>
                <a:spcPts val="0"/>
              </a:spcBef>
              <a:buNone/>
            </a:pPr>
            <a:endParaRPr lang="hu-HU" sz="1800" b="1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800" b="1" dirty="0" smtClean="0">
                <a:latin typeface="Calibri" pitchFamily="34" charset="0"/>
              </a:rPr>
              <a:t>További </a:t>
            </a:r>
            <a:r>
              <a:rPr lang="hu-HU" sz="1800" b="1" dirty="0">
                <a:latin typeface="Calibri" pitchFamily="34" charset="0"/>
              </a:rPr>
              <a:t>szakirányú továbbképzések </a:t>
            </a:r>
            <a:r>
              <a:rPr lang="hu-HU" sz="1800" b="1" dirty="0" smtClean="0">
                <a:latin typeface="Calibri" pitchFamily="34" charset="0"/>
              </a:rPr>
              <a:t>és </a:t>
            </a:r>
            <a:r>
              <a:rPr lang="hu-HU" sz="1800" b="1" dirty="0" smtClean="0">
                <a:latin typeface="Calibri" pitchFamily="34" charset="0"/>
              </a:rPr>
              <a:t>mesterképzési szakok</a:t>
            </a:r>
            <a:endParaRPr lang="hu-HU" sz="1800" b="1" dirty="0">
              <a:latin typeface="Calibri" pitchFamily="34" charset="0"/>
            </a:endParaRPr>
          </a:p>
          <a:p>
            <a:pPr>
              <a:spcBef>
                <a:spcPts val="0"/>
              </a:spcBef>
            </a:pPr>
            <a:endParaRPr lang="hu-HU" sz="18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463480" y="1331640"/>
            <a:ext cx="4680520" cy="43490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1800" b="1" dirty="0" smtClean="0">
                <a:latin typeface="Calibri" pitchFamily="34" charset="0"/>
              </a:rPr>
              <a:t>Alapképzések</a:t>
            </a:r>
            <a:r>
              <a:rPr lang="hu-HU" sz="1800" b="1" dirty="0" smtClean="0">
                <a:latin typeface="Calibri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hu-HU" sz="1800" dirty="0"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hu-HU" sz="1800" dirty="0" smtClean="0"/>
              <a:t>Csecsemő- </a:t>
            </a:r>
            <a:r>
              <a:rPr lang="hu-HU" sz="1800" dirty="0"/>
              <a:t>és kisgyermeknevelő</a:t>
            </a:r>
          </a:p>
          <a:p>
            <a:pPr>
              <a:spcBef>
                <a:spcPts val="0"/>
              </a:spcBef>
            </a:pPr>
            <a:r>
              <a:rPr lang="hu-HU" sz="1800" dirty="0" smtClean="0"/>
              <a:t>Környezetkultúra</a:t>
            </a:r>
            <a:endParaRPr lang="hu-HU" sz="1800" dirty="0"/>
          </a:p>
          <a:p>
            <a:pPr>
              <a:spcBef>
                <a:spcPts val="0"/>
              </a:spcBef>
            </a:pPr>
            <a:r>
              <a:rPr lang="hu-HU" sz="1800" dirty="0" smtClean="0"/>
              <a:t>Óvodapedagógus</a:t>
            </a:r>
            <a:endParaRPr lang="hu-HU" sz="1800" dirty="0"/>
          </a:p>
          <a:p>
            <a:pPr>
              <a:spcBef>
                <a:spcPts val="0"/>
              </a:spcBef>
            </a:pPr>
            <a:r>
              <a:rPr lang="hu-HU" sz="1800" dirty="0" smtClean="0"/>
              <a:t>Óvodapedagógus </a:t>
            </a:r>
            <a:r>
              <a:rPr lang="hu-HU" sz="1800" dirty="0"/>
              <a:t>német nemzetiségi szakirány</a:t>
            </a:r>
          </a:p>
          <a:p>
            <a:pPr>
              <a:spcBef>
                <a:spcPts val="0"/>
              </a:spcBef>
            </a:pPr>
            <a:r>
              <a:rPr lang="hu-HU" sz="1800" dirty="0" smtClean="0"/>
              <a:t>Szociális </a:t>
            </a:r>
            <a:r>
              <a:rPr lang="hu-HU" sz="1800" dirty="0"/>
              <a:t>munka</a:t>
            </a:r>
          </a:p>
          <a:p>
            <a:pPr>
              <a:spcBef>
                <a:spcPts val="0"/>
              </a:spcBef>
            </a:pPr>
            <a:r>
              <a:rPr lang="hu-HU" sz="1800" dirty="0" smtClean="0"/>
              <a:t>Tanító</a:t>
            </a:r>
            <a:endParaRPr lang="hu-HU" sz="1800" dirty="0"/>
          </a:p>
          <a:p>
            <a:pPr>
              <a:spcBef>
                <a:spcPts val="0"/>
              </a:spcBef>
            </a:pPr>
            <a:r>
              <a:rPr lang="hu-HU" sz="1800" dirty="0" smtClean="0"/>
              <a:t>Tanító </a:t>
            </a:r>
            <a:r>
              <a:rPr lang="hu-HU" sz="1800" dirty="0"/>
              <a:t>német nemzetiségi szakirány</a:t>
            </a:r>
          </a:p>
          <a:p>
            <a:pPr>
              <a:spcBef>
                <a:spcPts val="0"/>
              </a:spcBef>
            </a:pPr>
            <a:r>
              <a:rPr lang="hu-HU" sz="1800" dirty="0" smtClean="0"/>
              <a:t>Üzleti szakoktató</a:t>
            </a:r>
            <a:endParaRPr lang="hu-HU" sz="1800" dirty="0"/>
          </a:p>
          <a:p>
            <a:pPr>
              <a:spcBef>
                <a:spcPts val="0"/>
              </a:spcBef>
            </a:pPr>
            <a:r>
              <a:rPr lang="hu-HU" sz="1800" dirty="0" smtClean="0"/>
              <a:t>Szőlész-borász </a:t>
            </a:r>
            <a:r>
              <a:rPr lang="hu-HU" sz="1800" dirty="0"/>
              <a:t>mérnök </a:t>
            </a:r>
            <a:r>
              <a:rPr lang="hu-HU" sz="1800" dirty="0" smtClean="0"/>
              <a:t>képzés</a:t>
            </a:r>
            <a:r>
              <a:rPr lang="hu-HU" sz="1800" dirty="0"/>
              <a:t> </a:t>
            </a:r>
            <a:endParaRPr lang="hu-HU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sz="1800" dirty="0" smtClean="0"/>
              <a:t>       (jelentkezni a TTK-n kell)</a:t>
            </a:r>
            <a:endParaRPr lang="hu-HU" sz="1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25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95536" y="260648"/>
            <a:ext cx="4176166" cy="7919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hu-HU" sz="4000" dirty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Művészeti Kar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95412" y="1124744"/>
            <a:ext cx="396056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-177800">
              <a:defRPr/>
            </a:pPr>
            <a:r>
              <a:rPr lang="hu-HU" b="1" dirty="0" smtClean="0">
                <a:latin typeface="+mn-lt"/>
              </a:rPr>
              <a:t>A </a:t>
            </a:r>
            <a:r>
              <a:rPr lang="hu-HU" b="1" dirty="0">
                <a:latin typeface="+mn-lt"/>
              </a:rPr>
              <a:t>Karról:</a:t>
            </a:r>
            <a:endParaRPr lang="hu-HU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latin typeface="+mn-lt"/>
              </a:rPr>
              <a:t>az </a:t>
            </a:r>
            <a:r>
              <a:rPr lang="hu-HU" dirty="0">
                <a:latin typeface="+mn-lt"/>
              </a:rPr>
              <a:t>ország egyetlen felsőfokú zenei, képzőművészeti és alkalmazott művészeti képzést integráltan folytató </a:t>
            </a:r>
            <a:r>
              <a:rPr lang="hu-HU" dirty="0" smtClean="0">
                <a:latin typeface="+mn-lt"/>
              </a:rPr>
              <a:t>központja.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latin typeface="+mn-lt"/>
              </a:rPr>
              <a:t>a </a:t>
            </a:r>
            <a:r>
              <a:rPr lang="hu-HU" dirty="0">
                <a:latin typeface="+mn-lt"/>
              </a:rPr>
              <a:t>művésztanárok és növendékeik a régió kulturális életének </a:t>
            </a:r>
            <a:r>
              <a:rPr lang="hu-HU" dirty="0" err="1" smtClean="0">
                <a:latin typeface="+mn-lt"/>
              </a:rPr>
              <a:t>formálói</a:t>
            </a:r>
            <a:endParaRPr lang="hu-HU" dirty="0" smtClean="0">
              <a:latin typeface="+mn-lt"/>
            </a:endParaRPr>
          </a:p>
          <a:p>
            <a:pPr>
              <a:defRPr/>
            </a:pPr>
            <a:endParaRPr lang="hu-HU" b="1" dirty="0" smtClean="0">
              <a:latin typeface="+mn-lt"/>
            </a:endParaRPr>
          </a:p>
          <a:p>
            <a:pPr>
              <a:defRPr/>
            </a:pPr>
            <a:r>
              <a:rPr lang="hu-HU" i="1" dirty="0" smtClean="0">
                <a:solidFill>
                  <a:srgbClr val="002060"/>
                </a:solidFill>
                <a:latin typeface="+mn-lt"/>
              </a:rPr>
              <a:t>A Zsolnay Kulturális Negyedben a mai kor követelményeinek megfelelő feltételekkel és inspiráló, sokszínű környezettel várjuk hallgatóinkat.</a:t>
            </a:r>
            <a:endParaRPr lang="hu-HU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329205" y="764704"/>
            <a:ext cx="4824536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-177800">
              <a:defRPr/>
            </a:pPr>
            <a:r>
              <a:rPr lang="hu-HU" sz="1600" b="1" dirty="0" smtClean="0"/>
              <a:t>Képzések:</a:t>
            </a:r>
          </a:p>
          <a:p>
            <a:pPr marL="177800" indent="-177800">
              <a:defRPr/>
            </a:pPr>
            <a:endParaRPr lang="hu-HU" sz="1600" b="1" dirty="0" smtClean="0"/>
          </a:p>
          <a:p>
            <a:pPr marL="177800" indent="-177800">
              <a:defRPr/>
            </a:pPr>
            <a:r>
              <a:rPr lang="hu-HU" sz="1600" b="1" dirty="0" smtClean="0"/>
              <a:t>Alapképzések</a:t>
            </a:r>
            <a:r>
              <a:rPr lang="hu-HU" sz="1600" b="1" dirty="0"/>
              <a:t>:</a:t>
            </a:r>
            <a:endParaRPr lang="hu-HU" sz="1600" dirty="0"/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A</a:t>
            </a:r>
            <a:r>
              <a:rPr lang="hu-HU" sz="1600" dirty="0" smtClean="0"/>
              <a:t>lkotóművészet </a:t>
            </a:r>
            <a:r>
              <a:rPr lang="hu-HU" sz="1600" dirty="0"/>
              <a:t>és </a:t>
            </a:r>
            <a:r>
              <a:rPr lang="hu-HU" sz="1600" dirty="0" err="1"/>
              <a:t>muzikológia</a:t>
            </a:r>
            <a:r>
              <a:rPr lang="hu-HU" sz="1600" dirty="0"/>
              <a:t> - elektronikus zenei médiaművész, zeneismeret szakirányok</a:t>
            </a:r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hu-HU" sz="1600" dirty="0" smtClean="0"/>
              <a:t>Tárgyalkotás (kerámiatervezés)</a:t>
            </a:r>
            <a:endParaRPr lang="hu-HU" sz="1600" dirty="0"/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hu-HU" sz="1600" dirty="0" smtClean="0"/>
              <a:t>Előadó-művészet </a:t>
            </a:r>
            <a:r>
              <a:rPr lang="hu-HU" sz="1600" dirty="0"/>
              <a:t>- klasszikus ének- és hangszerművész, zenekar- és kórusvezető </a:t>
            </a:r>
            <a:r>
              <a:rPr lang="hu-HU" sz="1600" dirty="0" smtClean="0"/>
              <a:t>szakirányok</a:t>
            </a:r>
            <a:endParaRPr lang="hu-HU" sz="1600" b="1" dirty="0"/>
          </a:p>
          <a:p>
            <a:pPr marL="177800" indent="-177800">
              <a:spcBef>
                <a:spcPts val="600"/>
              </a:spcBef>
              <a:defRPr/>
            </a:pPr>
            <a:r>
              <a:rPr lang="hu-HU" sz="1600" b="1" dirty="0"/>
              <a:t>Osztatlan mesterképzések:</a:t>
            </a:r>
            <a:endParaRPr lang="hu-HU" sz="1600" dirty="0"/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hu-HU" sz="1600" dirty="0" smtClean="0"/>
              <a:t>Festőművész</a:t>
            </a:r>
            <a:endParaRPr lang="hu-HU" sz="1600" dirty="0"/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hu-HU" sz="1600" dirty="0" smtClean="0"/>
              <a:t>Szobrászművész</a:t>
            </a:r>
            <a:endParaRPr lang="hu-HU" sz="1600" dirty="0"/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hu-HU" sz="1600" dirty="0" smtClean="0"/>
              <a:t>Grafikusművész- </a:t>
            </a:r>
            <a:r>
              <a:rPr lang="hu-HU" sz="1600" dirty="0"/>
              <a:t>tervezőgrafika szakirány</a:t>
            </a:r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hu-HU" sz="1600" dirty="0" smtClean="0"/>
              <a:t>Ének-zene </a:t>
            </a:r>
            <a:r>
              <a:rPr lang="hu-HU" sz="1600" dirty="0"/>
              <a:t>tanár</a:t>
            </a:r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hu-HU" sz="1600" dirty="0" smtClean="0"/>
              <a:t>Tanár </a:t>
            </a:r>
            <a:r>
              <a:rPr lang="hu-HU" sz="1600" dirty="0"/>
              <a:t>– </a:t>
            </a:r>
            <a:r>
              <a:rPr lang="hu-HU" sz="1600" dirty="0" smtClean="0"/>
              <a:t>zenetanár</a:t>
            </a:r>
            <a:endParaRPr lang="hu-HU" sz="1600" b="1" dirty="0"/>
          </a:p>
          <a:p>
            <a:pPr marL="177800" indent="-177800">
              <a:spcBef>
                <a:spcPts val="600"/>
              </a:spcBef>
              <a:defRPr/>
            </a:pPr>
            <a:r>
              <a:rPr lang="hu-HU" sz="1600" b="1" dirty="0" smtClean="0"/>
              <a:t>További </a:t>
            </a:r>
            <a:r>
              <a:rPr lang="hu-HU" sz="1600" b="1" dirty="0"/>
              <a:t>mesterképzések:</a:t>
            </a:r>
            <a:endParaRPr lang="hu-HU" sz="1600" dirty="0"/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hu-HU" sz="1600" dirty="0" smtClean="0"/>
              <a:t>Kerámiatervezés</a:t>
            </a:r>
            <a:endParaRPr lang="hu-HU" sz="1600" dirty="0"/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hu-HU" sz="1600" dirty="0" smtClean="0"/>
              <a:t>Klasszikus énekművész; hangszerművész</a:t>
            </a:r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hu-HU" sz="1600" dirty="0" smtClean="0"/>
              <a:t>Kóruskarnagy</a:t>
            </a:r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hu-HU" sz="1600" dirty="0" smtClean="0"/>
              <a:t>Tanárképzési szakok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3797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20297" y="260648"/>
            <a:ext cx="6264423" cy="6483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hu-HU" sz="4000" dirty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Műszaki és Informatikai Kar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392166" y="980728"/>
            <a:ext cx="4932362" cy="482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>
              <a:defRPr/>
            </a:pPr>
            <a:endParaRPr lang="hu-HU" b="1" dirty="0" smtClean="0">
              <a:latin typeface="Calibri" pitchFamily="34" charset="0"/>
            </a:endParaRPr>
          </a:p>
          <a:p>
            <a:pPr marL="177800" indent="-177800">
              <a:defRPr/>
            </a:pPr>
            <a:r>
              <a:rPr lang="hu-HU" b="1" dirty="0" smtClean="0">
                <a:latin typeface="Calibri" pitchFamily="34" charset="0"/>
              </a:rPr>
              <a:t>Felsőoktatási </a:t>
            </a:r>
            <a:r>
              <a:rPr lang="hu-HU" b="1" dirty="0">
                <a:latin typeface="Calibri" pitchFamily="34" charset="0"/>
              </a:rPr>
              <a:t>szakképzés:</a:t>
            </a:r>
            <a:endParaRPr lang="hu-HU" dirty="0">
              <a:latin typeface="Calibri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u-HU" dirty="0">
                <a:latin typeface="Calibri" pitchFamily="34" charset="0"/>
              </a:rPr>
              <a:t>Televíziós műsorkészítő</a:t>
            </a:r>
          </a:p>
          <a:p>
            <a:pPr marL="177800" indent="-177800">
              <a:lnSpc>
                <a:spcPct val="40000"/>
              </a:lnSpc>
              <a:buFontTx/>
              <a:buChar char="-"/>
              <a:defRPr/>
            </a:pPr>
            <a:endParaRPr lang="hu-HU" b="1" dirty="0">
              <a:latin typeface="Calibri" pitchFamily="34" charset="0"/>
            </a:endParaRPr>
          </a:p>
          <a:p>
            <a:pPr marL="177800" indent="-177800">
              <a:defRPr/>
            </a:pPr>
            <a:r>
              <a:rPr lang="hu-HU" b="1" dirty="0">
                <a:latin typeface="Calibri" pitchFamily="34" charset="0"/>
              </a:rPr>
              <a:t>Alapképzések:  	</a:t>
            </a:r>
            <a:endParaRPr lang="hu-HU" b="1" dirty="0" smtClean="0">
              <a:latin typeface="Calibri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u-HU" dirty="0">
                <a:latin typeface="Calibri" pitchFamily="34" charset="0"/>
              </a:rPr>
              <a:t>É</a:t>
            </a:r>
            <a:r>
              <a:rPr lang="hu-HU" dirty="0" smtClean="0">
                <a:latin typeface="Calibri" pitchFamily="34" charset="0"/>
              </a:rPr>
              <a:t>pítészmérnök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u-HU" dirty="0">
                <a:latin typeface="Calibri" pitchFamily="34" charset="0"/>
              </a:rPr>
              <a:t>É</a:t>
            </a:r>
            <a:r>
              <a:rPr lang="hu-HU" dirty="0" smtClean="0">
                <a:latin typeface="Calibri" pitchFamily="34" charset="0"/>
              </a:rPr>
              <a:t>pítőmérnök</a:t>
            </a:r>
            <a:endParaRPr lang="hu-HU" dirty="0">
              <a:latin typeface="Calibri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hu-HU" dirty="0">
                <a:latin typeface="Calibri" pitchFamily="34" charset="0"/>
              </a:rPr>
              <a:t>É</a:t>
            </a:r>
            <a:r>
              <a:rPr lang="hu-HU" dirty="0" smtClean="0">
                <a:latin typeface="Calibri" pitchFamily="34" charset="0"/>
              </a:rPr>
              <a:t>pítőművész </a:t>
            </a:r>
            <a:endParaRPr lang="hu-HU" dirty="0">
              <a:latin typeface="Calibri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u-HU" dirty="0">
                <a:latin typeface="Calibri" pitchFamily="34" charset="0"/>
              </a:rPr>
              <a:t>G</a:t>
            </a:r>
            <a:r>
              <a:rPr lang="hu-HU" dirty="0" smtClean="0">
                <a:latin typeface="Calibri" pitchFamily="34" charset="0"/>
              </a:rPr>
              <a:t>épészmérnök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u-HU" dirty="0">
                <a:latin typeface="Calibri" pitchFamily="34" charset="0"/>
              </a:rPr>
              <a:t>I</a:t>
            </a:r>
            <a:r>
              <a:rPr lang="hu-HU" dirty="0" smtClean="0">
                <a:latin typeface="Calibri" pitchFamily="34" charset="0"/>
              </a:rPr>
              <a:t>pari </a:t>
            </a:r>
            <a:r>
              <a:rPr lang="hu-HU" dirty="0">
                <a:latin typeface="Calibri" pitchFamily="34" charset="0"/>
              </a:rPr>
              <a:t>termék- és formatervező mérnök</a:t>
            </a:r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hu-HU" dirty="0">
                <a:latin typeface="Calibri" pitchFamily="34" charset="0"/>
              </a:rPr>
              <a:t>K</a:t>
            </a:r>
            <a:r>
              <a:rPr lang="hu-HU" dirty="0" smtClean="0">
                <a:latin typeface="Calibri" pitchFamily="34" charset="0"/>
              </a:rPr>
              <a:t>örnyezetmérnök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u-HU" dirty="0">
                <a:latin typeface="Calibri" pitchFamily="34" charset="0"/>
              </a:rPr>
              <a:t>M</a:t>
            </a:r>
            <a:r>
              <a:rPr lang="hu-HU" dirty="0" smtClean="0">
                <a:latin typeface="Calibri" pitchFamily="34" charset="0"/>
              </a:rPr>
              <a:t>érnök </a:t>
            </a:r>
            <a:r>
              <a:rPr lang="hu-HU" dirty="0">
                <a:latin typeface="Calibri" pitchFamily="34" charset="0"/>
              </a:rPr>
              <a:t>informatikus </a:t>
            </a:r>
            <a:endParaRPr lang="hu-HU" dirty="0" smtClean="0">
              <a:latin typeface="Calibri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u-HU" dirty="0">
                <a:latin typeface="Calibri" pitchFamily="34" charset="0"/>
              </a:rPr>
              <a:t>V</a:t>
            </a:r>
            <a:r>
              <a:rPr lang="hu-HU" dirty="0" smtClean="0">
                <a:latin typeface="Calibri" pitchFamily="34" charset="0"/>
              </a:rPr>
              <a:t>illamosmérnök</a:t>
            </a:r>
            <a:endParaRPr lang="hu-HU" dirty="0">
              <a:latin typeface="Calibri" pitchFamily="34" charset="0"/>
            </a:endParaRPr>
          </a:p>
          <a:p>
            <a:pPr marL="177800" indent="-177800">
              <a:lnSpc>
                <a:spcPct val="40000"/>
              </a:lnSpc>
              <a:buFontTx/>
              <a:buChar char="-"/>
              <a:defRPr/>
            </a:pPr>
            <a:endParaRPr lang="hu-HU" b="1" dirty="0">
              <a:latin typeface="Calibri" pitchFamily="34" charset="0"/>
            </a:endParaRPr>
          </a:p>
          <a:p>
            <a:pPr marL="177800" indent="-177800">
              <a:defRPr/>
            </a:pPr>
            <a:r>
              <a:rPr lang="hu-HU" b="1" dirty="0">
                <a:latin typeface="Calibri" pitchFamily="34" charset="0"/>
              </a:rPr>
              <a:t>Osztatlan mesterképzések:</a:t>
            </a:r>
            <a:endParaRPr lang="hu-HU" dirty="0">
              <a:latin typeface="Calibri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latin typeface="Calibri" pitchFamily="34" charset="0"/>
              </a:rPr>
              <a:t>Építészmérnöki</a:t>
            </a:r>
            <a:endParaRPr lang="hu-HU" b="1" dirty="0">
              <a:latin typeface="Calibri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hu-HU" b="1" dirty="0" smtClean="0">
                <a:latin typeface="Calibri" pitchFamily="34" charset="0"/>
              </a:rPr>
              <a:t>További mesterképzések</a:t>
            </a:r>
            <a:r>
              <a:rPr lang="hu-HU" b="1" dirty="0">
                <a:latin typeface="Calibri" pitchFamily="34" charset="0"/>
              </a:rPr>
              <a:t>, szakirányú továbbképzések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395536" y="1099536"/>
            <a:ext cx="3672408" cy="362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lnSpc>
                <a:spcPct val="40000"/>
              </a:lnSpc>
            </a:pPr>
            <a:endParaRPr lang="hu-HU" sz="1600" b="1" dirty="0">
              <a:solidFill>
                <a:schemeClr val="tx2"/>
              </a:solidFill>
              <a:latin typeface="Calibri" pitchFamily="34" charset="0"/>
            </a:endParaRPr>
          </a:p>
          <a:p>
            <a:pPr marL="177800" indent="-177800"/>
            <a:r>
              <a:rPr lang="hu-HU" b="1" dirty="0">
                <a:latin typeface="Calibri" pitchFamily="34" charset="0"/>
              </a:rPr>
              <a:t>A Karról:</a:t>
            </a:r>
            <a:endParaRPr lang="hu-HU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latin typeface="Calibri" pitchFamily="34" charset="0"/>
              </a:rPr>
              <a:t>erősen </a:t>
            </a:r>
            <a:r>
              <a:rPr lang="hu-HU" dirty="0">
                <a:latin typeface="Calibri" pitchFamily="34" charset="0"/>
              </a:rPr>
              <a:t>gyakorlati jellegű a képzés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latin typeface="Calibri" pitchFamily="34" charset="0"/>
              </a:rPr>
              <a:t>a </a:t>
            </a:r>
            <a:r>
              <a:rPr lang="hu-HU" dirty="0">
                <a:latin typeface="Calibri" pitchFamily="34" charset="0"/>
              </a:rPr>
              <a:t>PTE-n itt tanul a legtöbb </a:t>
            </a:r>
            <a:r>
              <a:rPr lang="hu-HU" dirty="0" smtClean="0">
                <a:latin typeface="Calibri" pitchFamily="34" charset="0"/>
              </a:rPr>
              <a:t>férfi</a:t>
            </a:r>
            <a:endParaRPr lang="hu-HU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latin typeface="Calibri" pitchFamily="34" charset="0"/>
              </a:rPr>
              <a:t>91</a:t>
            </a:r>
            <a:r>
              <a:rPr lang="hu-HU" dirty="0">
                <a:latin typeface="Calibri" pitchFamily="34" charset="0"/>
              </a:rPr>
              <a:t>%-os az elhelyezkedési ráta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latin typeface="Calibri" pitchFamily="34" charset="0"/>
              </a:rPr>
              <a:t>a </a:t>
            </a:r>
            <a:r>
              <a:rPr lang="hu-HU" dirty="0">
                <a:latin typeface="Calibri" pitchFamily="34" charset="0"/>
              </a:rPr>
              <a:t>Kar hallgatóiban a legerősebb az érzelmi kötődés az intézményhez, a városhoz (DPR)</a:t>
            </a:r>
          </a:p>
          <a:p>
            <a:pPr marL="177800" indent="-177800">
              <a:lnSpc>
                <a:spcPct val="40000"/>
              </a:lnSpc>
              <a:buFontTx/>
              <a:buChar char="-"/>
            </a:pPr>
            <a:endParaRPr lang="hu-HU" b="1" dirty="0">
              <a:latin typeface="Calibri" pitchFamily="34" charset="0"/>
            </a:endParaRPr>
          </a:p>
          <a:p>
            <a:pPr marL="177800" indent="-177800"/>
            <a:endParaRPr lang="hu-HU" b="1" i="1" dirty="0" smtClean="0">
              <a:latin typeface="Calibri" pitchFamily="34" charset="0"/>
            </a:endParaRPr>
          </a:p>
          <a:p>
            <a:pPr marL="177800" indent="-177800"/>
            <a:r>
              <a:rPr lang="hu-HU" i="1" dirty="0" smtClean="0">
                <a:solidFill>
                  <a:srgbClr val="002060"/>
                </a:solidFill>
                <a:latin typeface="Calibri" pitchFamily="34" charset="0"/>
              </a:rPr>
              <a:t>A Kar </a:t>
            </a:r>
            <a:r>
              <a:rPr lang="hu-HU" i="1" dirty="0">
                <a:solidFill>
                  <a:srgbClr val="002060"/>
                </a:solidFill>
                <a:latin typeface="Calibri" pitchFamily="34" charset="0"/>
              </a:rPr>
              <a:t>„</a:t>
            </a:r>
            <a:r>
              <a:rPr lang="hu-HU" i="1" dirty="0" err="1">
                <a:solidFill>
                  <a:srgbClr val="002060"/>
                </a:solidFill>
                <a:latin typeface="Calibri" pitchFamily="34" charset="0"/>
              </a:rPr>
              <a:t>Pollroth</a:t>
            </a:r>
            <a:r>
              <a:rPr lang="hu-HU" i="1" dirty="0">
                <a:solidFill>
                  <a:srgbClr val="002060"/>
                </a:solidFill>
                <a:latin typeface="Calibri" pitchFamily="34" charset="0"/>
              </a:rPr>
              <a:t> Team” </a:t>
            </a:r>
            <a:r>
              <a:rPr lang="hu-HU" i="1" dirty="0" err="1">
                <a:solidFill>
                  <a:srgbClr val="002060"/>
                </a:solidFill>
                <a:latin typeface="Calibri" pitchFamily="34" charset="0"/>
              </a:rPr>
              <a:t>pneumobilja</a:t>
            </a:r>
            <a:r>
              <a:rPr lang="hu-HU" i="1" dirty="0">
                <a:solidFill>
                  <a:srgbClr val="002060"/>
                </a:solidFill>
                <a:latin typeface="Calibri" pitchFamily="34" charset="0"/>
              </a:rPr>
              <a:t> a VI. Nemzetközi </a:t>
            </a:r>
            <a:r>
              <a:rPr lang="hu-HU" i="1" dirty="0" err="1">
                <a:solidFill>
                  <a:srgbClr val="002060"/>
                </a:solidFill>
                <a:latin typeface="Calibri" pitchFamily="34" charset="0"/>
              </a:rPr>
              <a:t>Rexroth</a:t>
            </a:r>
            <a:r>
              <a:rPr lang="hu-HU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i="1" dirty="0" err="1">
                <a:solidFill>
                  <a:srgbClr val="002060"/>
                </a:solidFill>
                <a:latin typeface="Calibri" pitchFamily="34" charset="0"/>
              </a:rPr>
              <a:t>Pneumobil</a:t>
            </a:r>
            <a:r>
              <a:rPr lang="hu-HU" i="1" dirty="0">
                <a:solidFill>
                  <a:srgbClr val="002060"/>
                </a:solidFill>
                <a:latin typeface="Calibri" pitchFamily="34" charset="0"/>
              </a:rPr>
              <a:t> versenyen Egerben, az első és a második helyet szerezte </a:t>
            </a:r>
            <a:r>
              <a:rPr lang="hu-HU" i="1" dirty="0" smtClean="0">
                <a:solidFill>
                  <a:srgbClr val="002060"/>
                </a:solidFill>
                <a:latin typeface="Calibri" pitchFamily="34" charset="0"/>
              </a:rPr>
              <a:t>meg.</a:t>
            </a:r>
            <a:endParaRPr lang="hu-HU" i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0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95536" y="260648"/>
            <a:ext cx="5399930" cy="719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hu-HU" sz="4000" dirty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Természettudományi Kar 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220072" y="1101219"/>
            <a:ext cx="4248472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Aft>
                <a:spcPts val="600"/>
              </a:spcAft>
            </a:pPr>
            <a:r>
              <a:rPr lang="hu-HU" sz="1900" b="1" dirty="0" smtClean="0"/>
              <a:t>Képzések:</a:t>
            </a:r>
            <a:endParaRPr lang="hu-HU" sz="1900" b="1" dirty="0" smtClean="0">
              <a:latin typeface="Calibri" pitchFamily="34" charset="0"/>
            </a:endParaRPr>
          </a:p>
          <a:p>
            <a:pPr marL="177800" indent="-177800"/>
            <a:r>
              <a:rPr lang="hu-HU" sz="1900" b="1" dirty="0" smtClean="0">
                <a:latin typeface="Calibri" pitchFamily="34" charset="0"/>
              </a:rPr>
              <a:t>Alapképzések</a:t>
            </a:r>
            <a:r>
              <a:rPr lang="hu-HU" sz="1900" b="1" dirty="0">
                <a:latin typeface="Calibri" pitchFamily="34" charset="0"/>
              </a:rPr>
              <a:t>: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900" dirty="0" smtClean="0">
                <a:latin typeface="Calibri" pitchFamily="34" charset="0"/>
              </a:rPr>
              <a:t>Biológia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900" dirty="0" smtClean="0">
                <a:latin typeface="Calibri" pitchFamily="34" charset="0"/>
              </a:rPr>
              <a:t>Fizika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900" dirty="0" smtClean="0">
                <a:latin typeface="Calibri" pitchFamily="34" charset="0"/>
              </a:rPr>
              <a:t>Földrajz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900" dirty="0" smtClean="0">
                <a:latin typeface="Calibri" pitchFamily="34" charset="0"/>
              </a:rPr>
              <a:t>Földtudományi</a:t>
            </a:r>
            <a:endParaRPr lang="hu-HU" sz="1900" dirty="0">
              <a:latin typeface="Calibri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900" dirty="0" smtClean="0">
                <a:latin typeface="Calibri" pitchFamily="34" charset="0"/>
              </a:rPr>
              <a:t>Kémia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900" dirty="0" smtClean="0">
                <a:latin typeface="Calibri" pitchFamily="34" charset="0"/>
              </a:rPr>
              <a:t>Programtervező </a:t>
            </a:r>
            <a:r>
              <a:rPr lang="hu-HU" sz="1900" dirty="0">
                <a:latin typeface="Calibri" pitchFamily="34" charset="0"/>
              </a:rPr>
              <a:t>informatikus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900" dirty="0" smtClean="0">
                <a:latin typeface="Calibri" pitchFamily="34" charset="0"/>
              </a:rPr>
              <a:t>Gazdaságinformatikus</a:t>
            </a:r>
            <a:endParaRPr lang="hu-HU" sz="1900" dirty="0" smtClean="0">
              <a:latin typeface="Calibri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900" dirty="0" smtClean="0">
                <a:latin typeface="Calibri" pitchFamily="34" charset="0"/>
              </a:rPr>
              <a:t>Matematika</a:t>
            </a:r>
            <a:endParaRPr lang="hu-HU" sz="1900" dirty="0">
              <a:latin typeface="Calibri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hu-HU" sz="1900" dirty="0" smtClean="0">
                <a:latin typeface="Calibri" pitchFamily="34" charset="0"/>
              </a:rPr>
              <a:t>Rekreáció - sportszervező</a:t>
            </a:r>
            <a:endParaRPr lang="hu-HU" sz="1900" dirty="0">
              <a:latin typeface="Calibri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hu-HU" sz="1900" dirty="0">
                <a:latin typeface="Calibri" pitchFamily="34" charset="0"/>
              </a:rPr>
              <a:t>E</a:t>
            </a:r>
            <a:r>
              <a:rPr lang="hu-HU" sz="1900" dirty="0" smtClean="0">
                <a:latin typeface="Calibri" pitchFamily="34" charset="0"/>
              </a:rPr>
              <a:t>dző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hu-HU" sz="1900" dirty="0" smtClean="0">
                <a:latin typeface="Calibri" pitchFamily="34" charset="0"/>
              </a:rPr>
              <a:t>Szőlész-borász mérnöki</a:t>
            </a:r>
            <a:endParaRPr lang="hu-HU" sz="1900" dirty="0">
              <a:latin typeface="Calibri" pitchFamily="34" charset="0"/>
            </a:endParaRPr>
          </a:p>
          <a:p>
            <a:pPr marL="177800" indent="-177800">
              <a:spcBef>
                <a:spcPts val="600"/>
              </a:spcBef>
            </a:pPr>
            <a:r>
              <a:rPr lang="hu-HU" sz="1900" b="1" dirty="0" smtClean="0">
                <a:latin typeface="Calibri" pitchFamily="34" charset="0"/>
              </a:rPr>
              <a:t>Osztatlan</a:t>
            </a:r>
            <a:r>
              <a:rPr lang="hu-HU" sz="1900" b="1" dirty="0" smtClean="0">
                <a:latin typeface="Calibri" pitchFamily="34" charset="0"/>
              </a:rPr>
              <a:t> </a:t>
            </a:r>
            <a:r>
              <a:rPr lang="hu-HU" sz="1900" b="1" dirty="0">
                <a:latin typeface="Calibri" pitchFamily="34" charset="0"/>
              </a:rPr>
              <a:t>tanárképzések, </a:t>
            </a:r>
            <a:endParaRPr lang="hu-HU" sz="1900" b="1" dirty="0" smtClean="0">
              <a:latin typeface="Calibri" pitchFamily="34" charset="0"/>
            </a:endParaRPr>
          </a:p>
          <a:p>
            <a:pPr marL="177800" indent="-177800"/>
            <a:r>
              <a:rPr lang="hu-HU" sz="1900" b="1" dirty="0" smtClean="0">
                <a:latin typeface="Calibri" pitchFamily="34" charset="0"/>
              </a:rPr>
              <a:t>Mesterképzési szakok</a:t>
            </a:r>
            <a:endParaRPr lang="hu-HU" sz="1900" b="1" dirty="0">
              <a:latin typeface="Calibri" pitchFamily="34" charset="0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405840" y="980548"/>
            <a:ext cx="445419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lnSpc>
                <a:spcPct val="40000"/>
              </a:lnSpc>
            </a:pPr>
            <a:endParaRPr lang="hu-HU" sz="2000" b="1" dirty="0">
              <a:latin typeface="Calibri" pitchFamily="34" charset="0"/>
            </a:endParaRPr>
          </a:p>
          <a:p>
            <a:pPr marL="177800" indent="-177800"/>
            <a:r>
              <a:rPr lang="hu-HU" sz="2000" b="1" dirty="0">
                <a:latin typeface="Calibri" pitchFamily="34" charset="0"/>
              </a:rPr>
              <a:t>A Karról:</a:t>
            </a:r>
            <a:endParaRPr lang="hu-HU" sz="2000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itchFamily="34" charset="0"/>
              </a:rPr>
              <a:t>magas </a:t>
            </a:r>
            <a:r>
              <a:rPr lang="hu-HU" sz="2000" dirty="0">
                <a:latin typeface="Calibri" pitchFamily="34" charset="0"/>
              </a:rPr>
              <a:t>tudományos </a:t>
            </a:r>
            <a:r>
              <a:rPr lang="hu-HU" sz="2000" dirty="0" err="1">
                <a:latin typeface="Calibri" pitchFamily="34" charset="0"/>
              </a:rPr>
              <a:t>minősítettségű</a:t>
            </a:r>
            <a:r>
              <a:rPr lang="hu-HU" sz="2000" dirty="0">
                <a:latin typeface="Calibri" pitchFamily="34" charset="0"/>
              </a:rPr>
              <a:t>, nemzetközileg elismert oktatók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itchFamily="34" charset="0"/>
              </a:rPr>
              <a:t>magas </a:t>
            </a:r>
            <a:r>
              <a:rPr lang="hu-HU" sz="2000" dirty="0">
                <a:latin typeface="Calibri" pitchFamily="34" charset="0"/>
              </a:rPr>
              <a:t>elhelyezkedési arány: 1-3 hónapon belül a végzettek 70%-a talál állást (DPR)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itchFamily="34" charset="0"/>
              </a:rPr>
              <a:t>kiváló </a:t>
            </a:r>
            <a:r>
              <a:rPr lang="hu-HU" sz="2000" dirty="0">
                <a:latin typeface="Calibri" pitchFamily="34" charset="0"/>
              </a:rPr>
              <a:t>nemzetközi kapcsolatrendszer, széleskörű külföldi ösztöndíj lehetőségek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Calibri" pitchFamily="34" charset="0"/>
              </a:rPr>
              <a:t>többségében </a:t>
            </a:r>
            <a:r>
              <a:rPr lang="hu-HU" sz="2000" dirty="0">
                <a:latin typeface="Calibri" pitchFamily="34" charset="0"/>
              </a:rPr>
              <a:t>államilag finanszírozott képzéseket indít</a:t>
            </a:r>
            <a:endParaRPr lang="hu-HU" sz="2000" b="1" dirty="0">
              <a:latin typeface="Calibri" pitchFamily="34" charset="0"/>
            </a:endParaRPr>
          </a:p>
          <a:p>
            <a:pPr marL="177800" indent="-177800"/>
            <a:endParaRPr lang="hu-HU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77800" indent="-177800"/>
            <a:r>
              <a:rPr lang="hu-HU" sz="2000" dirty="0" smtClean="0">
                <a:solidFill>
                  <a:srgbClr val="002060"/>
                </a:solidFill>
                <a:latin typeface="Calibri" pitchFamily="34" charset="0"/>
              </a:rPr>
              <a:t>   A Kar </a:t>
            </a:r>
            <a:r>
              <a:rPr lang="hu-HU" sz="2000" dirty="0">
                <a:solidFill>
                  <a:srgbClr val="002060"/>
                </a:solidFill>
                <a:latin typeface="Calibri" pitchFamily="34" charset="0"/>
              </a:rPr>
              <a:t>Komplex </a:t>
            </a:r>
            <a:r>
              <a:rPr lang="hu-HU" sz="2000" dirty="0" smtClean="0">
                <a:solidFill>
                  <a:srgbClr val="002060"/>
                </a:solidFill>
                <a:latin typeface="Calibri" pitchFamily="34" charset="0"/>
              </a:rPr>
              <a:t>tehetség-perspektíva</a:t>
            </a:r>
          </a:p>
          <a:p>
            <a:pPr marL="177800" indent="-177800"/>
            <a:r>
              <a:rPr lang="hu-HU" sz="20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sz="2000" dirty="0" smtClean="0">
                <a:solidFill>
                  <a:srgbClr val="002060"/>
                </a:solidFill>
                <a:latin typeface="Calibri" pitchFamily="34" charset="0"/>
              </a:rPr>
              <a:t>       Programmal rendelkezik.</a:t>
            </a:r>
            <a:endParaRPr lang="hu-HU" sz="20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9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395536" y="332656"/>
            <a:ext cx="8229600" cy="12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Szempontok a pályaválasztáshoz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Hogyan segíthetünk gyermekünknek?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237626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i="1" dirty="0" smtClean="0"/>
              <a:t>Helyes pályaorientáció:</a:t>
            </a:r>
            <a:r>
              <a:rPr lang="hu-HU" sz="2400" dirty="0" smtClean="0"/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000" b="1" dirty="0"/>
              <a:t>ö</a:t>
            </a:r>
            <a:r>
              <a:rPr lang="hu-HU" sz="2000" b="1" dirty="0" smtClean="0"/>
              <a:t>nismeret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000" b="1" dirty="0"/>
              <a:t>p</a:t>
            </a:r>
            <a:r>
              <a:rPr lang="hu-HU" sz="2000" b="1" dirty="0" smtClean="0"/>
              <a:t>ályaismeret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000" b="1" dirty="0"/>
              <a:t>k</a:t>
            </a:r>
            <a:r>
              <a:rPr lang="hu-HU" sz="2000" b="1" dirty="0" smtClean="0"/>
              <a:t>épzési és munkaerő-piaci lehetőségek ismerete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000" b="1" dirty="0" smtClean="0"/>
              <a:t>Szakválasztás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000" b="1" dirty="0" smtClean="0"/>
              <a:t>Intézmény választás</a:t>
            </a:r>
          </a:p>
          <a:p>
            <a:pPr marL="0" indent="0">
              <a:spcBef>
                <a:spcPts val="0"/>
              </a:spcBef>
              <a:buNone/>
            </a:pPr>
            <a:endParaRPr lang="hu-HU" sz="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hu-HU" sz="1600" dirty="0" smtClean="0"/>
              <a:t>***</a:t>
            </a:r>
            <a:endParaRPr lang="hu-HU" sz="1600" dirty="0"/>
          </a:p>
          <a:p>
            <a:pPr marL="0" indent="0">
              <a:spcBef>
                <a:spcPts val="0"/>
              </a:spcBef>
              <a:buNone/>
            </a:pPr>
            <a:endParaRPr lang="hu-HU" sz="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hu-HU" sz="2400" i="1" dirty="0" smtClean="0"/>
              <a:t>A jó szülő-gyermek együttműködés:</a:t>
            </a:r>
          </a:p>
        </p:txBody>
      </p:sp>
      <p:sp>
        <p:nvSpPr>
          <p:cNvPr id="2" name="Téglalap 1"/>
          <p:cNvSpPr/>
          <p:nvPr/>
        </p:nvSpPr>
        <p:spPr>
          <a:xfrm>
            <a:off x="755576" y="3928988"/>
            <a:ext cx="7848872" cy="230832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ályaválasztó fiatal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Saját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motivációk feltárása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Önálló tájékozódás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Egyéni felelősségvállalás </a:t>
            </a: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Szülő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Támogatás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Ösztönzés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Önbizalom-erősítés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ealitáskontroll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7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6856" y="836712"/>
            <a:ext cx="8229600" cy="427484"/>
          </a:xfrm>
        </p:spPr>
        <p:txBody>
          <a:bodyPr>
            <a:noAutofit/>
          </a:bodyPr>
          <a:lstStyle/>
          <a:p>
            <a:pPr algn="l"/>
            <a:r>
              <a:rPr lang="hu-HU" sz="2800" b="1" i="1" dirty="0" smtClean="0">
                <a:solidFill>
                  <a:schemeClr val="accent3">
                    <a:lumMod val="75000"/>
                  </a:schemeClr>
                </a:solidFill>
              </a:rPr>
              <a:t>			a karrier elindítására</a:t>
            </a:r>
            <a:endParaRPr lang="hu-H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38164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400" dirty="0" smtClean="0"/>
              <a:t>Projektek, kutatások, versenyek</a:t>
            </a:r>
          </a:p>
          <a:p>
            <a:pPr>
              <a:spcBef>
                <a:spcPts val="0"/>
              </a:spcBef>
            </a:pPr>
            <a:r>
              <a:rPr lang="hu-HU" sz="2400" dirty="0"/>
              <a:t>K</a:t>
            </a:r>
            <a:r>
              <a:rPr lang="hu-HU" sz="2400" dirty="0" smtClean="0"/>
              <a:t>onferenciák</a:t>
            </a:r>
          </a:p>
          <a:p>
            <a:pPr>
              <a:spcBef>
                <a:spcPts val="0"/>
              </a:spcBef>
            </a:pPr>
            <a:r>
              <a:rPr lang="hu-HU" sz="2400" dirty="0" smtClean="0"/>
              <a:t>Szakkollégium, TDK</a:t>
            </a:r>
            <a:endParaRPr lang="hu-HU" sz="2400" dirty="0"/>
          </a:p>
          <a:p>
            <a:pPr>
              <a:spcBef>
                <a:spcPts val="0"/>
              </a:spcBef>
            </a:pPr>
            <a:r>
              <a:rPr lang="hu-HU" sz="2400" dirty="0"/>
              <a:t>Doktori iskolák</a:t>
            </a:r>
          </a:p>
          <a:p>
            <a:pPr>
              <a:spcBef>
                <a:spcPts val="0"/>
              </a:spcBef>
            </a:pPr>
            <a:r>
              <a:rPr lang="hu-HU" sz="2400" dirty="0"/>
              <a:t>Diákszervezetek</a:t>
            </a:r>
          </a:p>
          <a:p>
            <a:pPr marL="0" indent="0">
              <a:spcBef>
                <a:spcPts val="0"/>
              </a:spcBef>
              <a:buNone/>
            </a:pPr>
            <a:endParaRPr lang="hu-HU" sz="2000" b="1" dirty="0"/>
          </a:p>
          <a:p>
            <a:pPr>
              <a:spcBef>
                <a:spcPts val="0"/>
              </a:spcBef>
            </a:pPr>
            <a:r>
              <a:rPr lang="hu-HU" sz="2400" b="1" dirty="0"/>
              <a:t>PTE Karrier Iroda</a:t>
            </a:r>
          </a:p>
          <a:p>
            <a:pPr>
              <a:spcBef>
                <a:spcPts val="0"/>
              </a:spcBef>
            </a:pPr>
            <a:r>
              <a:rPr lang="hu-HU" sz="2400" b="1" dirty="0"/>
              <a:t>Simonyi BEDC </a:t>
            </a:r>
            <a:endParaRPr lang="hu-HU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sz="2400" b="1" dirty="0"/>
              <a:t> </a:t>
            </a:r>
            <a:r>
              <a:rPr lang="hu-HU" sz="2400" b="1" dirty="0" smtClean="0"/>
              <a:t>    vállalkozásfejlesztés</a:t>
            </a:r>
            <a:endParaRPr lang="hu-HU" sz="2400" b="1" dirty="0"/>
          </a:p>
          <a:p>
            <a:endParaRPr lang="hu-H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t="632" r="2757" b="59593"/>
          <a:stretch>
            <a:fillRect/>
          </a:stretch>
        </p:blipFill>
        <p:spPr>
          <a:xfrm>
            <a:off x="4007184" y="2204864"/>
            <a:ext cx="4597264" cy="2736304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395536" y="260648"/>
            <a:ext cx="8229600" cy="612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PTE lehetőségek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58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8150" y="188640"/>
            <a:ext cx="8042970" cy="720080"/>
          </a:xfrm>
        </p:spPr>
        <p:txBody>
          <a:bodyPr>
            <a:noAutofit/>
          </a:bodyPr>
          <a:lstStyle/>
          <a:p>
            <a:pPr algn="l"/>
            <a:r>
              <a:rPr lang="hu-HU" sz="4000" dirty="0" smtClean="0">
                <a:solidFill>
                  <a:schemeClr val="tx2">
                    <a:lumMod val="75000"/>
                  </a:schemeClr>
                </a:solidFill>
              </a:rPr>
              <a:t>PTE lehetőségek</a:t>
            </a:r>
            <a:endParaRPr lang="hu-H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0688" y="1484784"/>
            <a:ext cx="8229600" cy="4392488"/>
          </a:xfrm>
        </p:spPr>
        <p:txBody>
          <a:bodyPr numCol="2">
            <a:normAutofit/>
          </a:bodyPr>
          <a:lstStyle/>
          <a:p>
            <a:r>
              <a:rPr lang="hu-HU" sz="2800" dirty="0" smtClean="0"/>
              <a:t>Táncoló Egyetem</a:t>
            </a:r>
          </a:p>
          <a:p>
            <a:r>
              <a:rPr lang="hu-HU" sz="2800" dirty="0" smtClean="0"/>
              <a:t>Zenélő Egyetem</a:t>
            </a:r>
          </a:p>
          <a:p>
            <a:r>
              <a:rPr lang="hu-HU" sz="2800" dirty="0" smtClean="0"/>
              <a:t>Janus Egyetemi Színház</a:t>
            </a:r>
          </a:p>
          <a:p>
            <a:endParaRPr lang="hu-HU" sz="2800" dirty="0" smtClean="0"/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/>
          </a:p>
          <a:p>
            <a:endParaRPr lang="hu-HU" sz="2800" dirty="0" smtClean="0"/>
          </a:p>
          <a:p>
            <a:r>
              <a:rPr lang="hu-HU" sz="2800" dirty="0" smtClean="0"/>
              <a:t>UNIV Pécs és kari lapok</a:t>
            </a:r>
          </a:p>
          <a:p>
            <a:r>
              <a:rPr lang="hu-HU" sz="2800" dirty="0"/>
              <a:t>t</a:t>
            </a:r>
            <a:r>
              <a:rPr lang="hu-HU" sz="2800" dirty="0" smtClean="0"/>
              <a:t>ömeg- és versenysport</a:t>
            </a:r>
            <a:endParaRPr lang="hu-HU" sz="2800" dirty="0"/>
          </a:p>
          <a:p>
            <a:r>
              <a:rPr lang="hu-HU" sz="2800" dirty="0"/>
              <a:t>n</a:t>
            </a:r>
            <a:r>
              <a:rPr lang="hu-HU" sz="2800" dirty="0" smtClean="0"/>
              <a:t>emzetközi lehetőségek</a:t>
            </a:r>
            <a:endParaRPr lang="hu-HU" sz="2800" b="1" dirty="0" smtClean="0"/>
          </a:p>
        </p:txBody>
      </p:sp>
      <p:pic>
        <p:nvPicPr>
          <p:cNvPr id="2050" name="Picture 2" descr="Q:\Karrier Iroda\KI_karrier\BEISKOLÁZÁS\2017\MRK kiadvány\képek MOtól\Exkluzív válogatás\Suhajda Tibor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964" y="3116601"/>
            <a:ext cx="4395268" cy="247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347798" y="764704"/>
            <a:ext cx="8229600" cy="427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		a tanulás mellett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258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6011" y="329605"/>
            <a:ext cx="8229600" cy="709463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Ösztöndíjak</a:t>
            </a:r>
            <a:endParaRPr lang="hu-H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type="body" idx="1"/>
          </p:nvPr>
        </p:nvSpPr>
        <p:spPr>
          <a:xfrm>
            <a:off x="387796" y="1340768"/>
            <a:ext cx="4040188" cy="639762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001B4A"/>
                </a:solidFill>
              </a:rPr>
              <a:t>Tanulmányi alapon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550269"/>
          </a:xfrm>
        </p:spPr>
        <p:txBody>
          <a:bodyPr>
            <a:normAutofit fontScale="92500" lnSpcReduction="10000"/>
          </a:bodyPr>
          <a:lstStyle/>
          <a:p>
            <a:r>
              <a:rPr lang="hu-HU" sz="2000" dirty="0"/>
              <a:t>Tanulmányi </a:t>
            </a:r>
            <a:r>
              <a:rPr lang="hu-HU" sz="2000" dirty="0" smtClean="0"/>
              <a:t>Ösztöndíj</a:t>
            </a:r>
            <a:endParaRPr lang="hu-HU" sz="2000" b="1" dirty="0" smtClean="0"/>
          </a:p>
          <a:p>
            <a:pPr marL="0" indent="0">
              <a:buNone/>
            </a:pPr>
            <a:r>
              <a:rPr lang="hu-HU" sz="2000" b="1" i="1" dirty="0" smtClean="0"/>
              <a:t>PTE ösztöndíjak:</a:t>
            </a:r>
            <a:endParaRPr lang="hu-HU" sz="2000" b="1" i="1" dirty="0"/>
          </a:p>
          <a:p>
            <a:r>
              <a:rPr lang="hu-HU" sz="2000" dirty="0" smtClean="0"/>
              <a:t>PTE </a:t>
            </a:r>
            <a:r>
              <a:rPr lang="hu-HU" sz="2000" dirty="0"/>
              <a:t>Rektori </a:t>
            </a:r>
            <a:r>
              <a:rPr lang="hu-HU" sz="2000" dirty="0" smtClean="0"/>
              <a:t>Ösztöndíj</a:t>
            </a:r>
          </a:p>
          <a:p>
            <a:r>
              <a:rPr lang="hu-HU" sz="2000" dirty="0" smtClean="0"/>
              <a:t>Intézményi Szakmai Tudományos Ösztöndíj</a:t>
            </a:r>
          </a:p>
          <a:p>
            <a:r>
              <a:rPr lang="hu-HU" sz="2000" dirty="0" err="1" smtClean="0"/>
              <a:t>Kriszbacher</a:t>
            </a:r>
            <a:r>
              <a:rPr lang="hu-HU" sz="2000" dirty="0" smtClean="0"/>
              <a:t> Ildikó Ösztöndíj</a:t>
            </a:r>
          </a:p>
          <a:p>
            <a:r>
              <a:rPr lang="hu-HU" sz="2000" dirty="0" smtClean="0"/>
              <a:t>Átütő Tehetségek Ösztöndíj</a:t>
            </a:r>
          </a:p>
          <a:p>
            <a:r>
              <a:rPr lang="hu-HU" sz="2000" dirty="0"/>
              <a:t>k</a:t>
            </a:r>
            <a:r>
              <a:rPr lang="hu-HU" sz="2000" dirty="0" smtClean="0"/>
              <a:t>ari ösztöndíjak</a:t>
            </a:r>
          </a:p>
          <a:p>
            <a:endParaRPr lang="hu-HU" sz="2000" b="1" dirty="0"/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716016" y="1349078"/>
            <a:ext cx="4041775" cy="639762"/>
          </a:xfrm>
        </p:spPr>
        <p:txBody>
          <a:bodyPr/>
          <a:lstStyle/>
          <a:p>
            <a:r>
              <a:rPr lang="hu-HU" dirty="0" smtClean="0">
                <a:solidFill>
                  <a:srgbClr val="001B4A"/>
                </a:solidFill>
              </a:rPr>
              <a:t>Szociális alapon</a:t>
            </a:r>
            <a:endParaRPr lang="hu-HU" dirty="0">
              <a:solidFill>
                <a:srgbClr val="001B4A"/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204864"/>
            <a:ext cx="4041775" cy="2118221"/>
          </a:xfrm>
        </p:spPr>
        <p:txBody>
          <a:bodyPr/>
          <a:lstStyle/>
          <a:p>
            <a:r>
              <a:rPr lang="hu-HU" sz="2000" dirty="0"/>
              <a:t>Rendszeres Szociális Ösztöndíj</a:t>
            </a:r>
          </a:p>
          <a:p>
            <a:r>
              <a:rPr lang="hu-HU" sz="2000" dirty="0"/>
              <a:t>Rendkívüli Szociális Ösztöndíj</a:t>
            </a:r>
          </a:p>
          <a:p>
            <a:r>
              <a:rPr lang="hu-HU" sz="2000" dirty="0" smtClean="0"/>
              <a:t>Alaptámogatás</a:t>
            </a:r>
          </a:p>
          <a:p>
            <a:r>
              <a:rPr lang="hu-HU" sz="2000" dirty="0" smtClean="0"/>
              <a:t>Esélyegyenlőségi Ösztöndíj</a:t>
            </a:r>
          </a:p>
          <a:p>
            <a:r>
              <a:rPr lang="hu-HU" sz="2000" dirty="0" err="1" smtClean="0"/>
              <a:t>Bursa</a:t>
            </a:r>
            <a:r>
              <a:rPr lang="hu-HU" sz="2000" dirty="0" smtClean="0"/>
              <a:t> Hungarica</a:t>
            </a: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619672" y="4881354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Erasmus + Program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Campus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2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hu-HU" sz="4000" dirty="0" smtClean="0">
                <a:solidFill>
                  <a:schemeClr val="tx2">
                    <a:lumMod val="75000"/>
                  </a:schemeClr>
                </a:solidFill>
              </a:rPr>
              <a:t>A tájékozódás forrásai</a:t>
            </a:r>
            <a:endParaRPr lang="hu-H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409800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u-HU" sz="2400" dirty="0"/>
              <a:t>n</a:t>
            </a:r>
            <a:r>
              <a:rPr lang="hu-HU" sz="2400" dirty="0" smtClean="0"/>
              <a:t>yílt napok</a:t>
            </a:r>
          </a:p>
          <a:p>
            <a:pPr lvl="0"/>
            <a:r>
              <a:rPr lang="hu-HU" sz="2400" dirty="0"/>
              <a:t>p</a:t>
            </a:r>
            <a:r>
              <a:rPr lang="hu-HU" sz="2400" dirty="0" smtClean="0"/>
              <a:t>ályaválasztási kiállítások</a:t>
            </a:r>
          </a:p>
          <a:p>
            <a:pPr lvl="0"/>
            <a:r>
              <a:rPr lang="hu-HU" sz="2400" dirty="0" smtClean="0"/>
              <a:t>egyetemi weboldalak: </a:t>
            </a:r>
            <a:r>
              <a:rPr lang="hu-HU" sz="2400" b="1" dirty="0" err="1" smtClean="0"/>
              <a:t>felveteli.pte.hu</a:t>
            </a:r>
            <a:r>
              <a:rPr lang="hu-HU" sz="2400" dirty="0" smtClean="0"/>
              <a:t>, kari oldalak</a:t>
            </a:r>
          </a:p>
          <a:p>
            <a:r>
              <a:rPr lang="hu-HU" sz="2400" dirty="0" err="1" smtClean="0"/>
              <a:t>Facebook</a:t>
            </a:r>
            <a:r>
              <a:rPr lang="hu-HU" sz="2400" dirty="0" smtClean="0"/>
              <a:t>: Irány a PTE!</a:t>
            </a:r>
          </a:p>
          <a:p>
            <a:pPr marL="0" indent="0">
              <a:buNone/>
            </a:pPr>
            <a:endParaRPr lang="hu-HU" sz="2400" b="1" i="1" dirty="0"/>
          </a:p>
          <a:p>
            <a:pPr lvl="0"/>
            <a:r>
              <a:rPr lang="hu-HU" sz="2400" b="1" dirty="0" err="1"/>
              <a:t>felvi.hu</a:t>
            </a:r>
            <a:r>
              <a:rPr lang="hu-HU" sz="2400" dirty="0"/>
              <a:t> </a:t>
            </a:r>
            <a:r>
              <a:rPr lang="hu-HU" sz="2400" dirty="0" smtClean="0"/>
              <a:t>– </a:t>
            </a:r>
            <a:r>
              <a:rPr lang="hu-HU" sz="2400" i="1" dirty="0" smtClean="0"/>
              <a:t>Diplomán </a:t>
            </a:r>
            <a:r>
              <a:rPr lang="hu-HU" sz="2400" i="1" dirty="0"/>
              <a:t>túl </a:t>
            </a:r>
            <a:r>
              <a:rPr lang="hu-HU" sz="2400" dirty="0" smtClean="0"/>
              <a:t>menüpont</a:t>
            </a:r>
          </a:p>
          <a:p>
            <a:r>
              <a:rPr lang="hu-HU" sz="2400" dirty="0" err="1" smtClean="0"/>
              <a:t>eduline.hu</a:t>
            </a:r>
            <a:endParaRPr lang="hu-HU" sz="2400" dirty="0"/>
          </a:p>
          <a:p>
            <a:r>
              <a:rPr lang="hu-HU" sz="2400" dirty="0" err="1"/>
              <a:t>eletpalya.munka.hu</a:t>
            </a:r>
            <a:r>
              <a:rPr lang="hu-HU" sz="2400" dirty="0"/>
              <a:t> – </a:t>
            </a:r>
            <a:r>
              <a:rPr lang="hu-HU" sz="2400" dirty="0" smtClean="0"/>
              <a:t>foglalkozásm</a:t>
            </a:r>
            <a:r>
              <a:rPr lang="hu-HU" sz="2400" dirty="0"/>
              <a:t>appák és kisfilmek</a:t>
            </a:r>
            <a:endParaRPr lang="hu-HU" sz="2400" i="1" dirty="0"/>
          </a:p>
          <a:p>
            <a:pPr marL="0" lvl="0" indent="0">
              <a:buNone/>
            </a:pPr>
            <a:endParaRPr lang="hu-HU" sz="2400" dirty="0" smtClean="0"/>
          </a:p>
          <a:p>
            <a:pPr algn="ctr"/>
            <a:r>
              <a:rPr lang="hu-HU" sz="2400" b="1" i="1" dirty="0"/>
              <a:t>Pályaorientációs foglalkozások</a:t>
            </a:r>
          </a:p>
          <a:p>
            <a:pPr algn="ctr"/>
            <a:r>
              <a:rPr lang="hu-HU" sz="2400" b="1" i="1" dirty="0" smtClean="0"/>
              <a:t>Életpálya </a:t>
            </a:r>
            <a:r>
              <a:rPr lang="hu-HU" sz="2400" b="1" i="1" dirty="0"/>
              <a:t>tanácsadás</a:t>
            </a:r>
            <a:r>
              <a:rPr lang="hu-HU" sz="2400" i="1" dirty="0"/>
              <a:t> </a:t>
            </a:r>
            <a:r>
              <a:rPr lang="hu-HU" sz="2400" dirty="0"/>
              <a:t>(</a:t>
            </a:r>
            <a:r>
              <a:rPr lang="hu-HU" sz="2400" dirty="0" err="1"/>
              <a:t>felveteli.pte.hu</a:t>
            </a:r>
            <a:r>
              <a:rPr lang="hu-HU" sz="2400" dirty="0" smtClean="0"/>
              <a:t>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14484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11186" r="12234"/>
          <a:stretch/>
        </p:blipFill>
        <p:spPr>
          <a:xfrm>
            <a:off x="-36512" y="99392"/>
            <a:ext cx="9238761" cy="678599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530640" y="227687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https://felveteli.pte.hu/</a:t>
            </a:r>
          </a:p>
        </p:txBody>
      </p:sp>
    </p:spTree>
    <p:extLst>
      <p:ext uri="{BB962C8B-B14F-4D97-AF65-F5344CB8AC3E}">
        <p14:creationId xmlns:p14="http://schemas.microsoft.com/office/powerpoint/2010/main" val="39548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03630"/>
            <a:ext cx="9131299" cy="73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5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35696" y="2348880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i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Köszönöm a figyelmet</a:t>
            </a:r>
            <a:r>
              <a:rPr lang="hu-HU" sz="3600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!</a:t>
            </a:r>
          </a:p>
          <a:p>
            <a:pPr algn="ctr"/>
            <a:endParaRPr lang="hu-HU" sz="3600" i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hu-HU" sz="2400" b="1" dirty="0" err="1" smtClean="0">
                <a:latin typeface="+mj-lt"/>
                <a:ea typeface="+mj-ea"/>
                <a:cs typeface="+mj-cs"/>
              </a:rPr>
              <a:t>Lengvárszky</a:t>
            </a:r>
            <a:r>
              <a:rPr lang="hu-HU" sz="2400" b="1" dirty="0" smtClean="0">
                <a:latin typeface="+mj-lt"/>
                <a:ea typeface="+mj-ea"/>
                <a:cs typeface="+mj-cs"/>
              </a:rPr>
              <a:t> Attila</a:t>
            </a:r>
          </a:p>
          <a:p>
            <a:pPr algn="ctr"/>
            <a:r>
              <a:rPr lang="hu-HU" sz="2400" dirty="0" smtClean="0">
                <a:latin typeface="+mj-lt"/>
                <a:ea typeface="+mj-ea"/>
                <a:cs typeface="+mj-cs"/>
              </a:rPr>
              <a:t>oktatási igazgató</a:t>
            </a:r>
            <a:endParaRPr lang="hu-HU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3323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446856" y="357635"/>
            <a:ext cx="8229600" cy="839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PTE Pályaorientációs Program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33934" y="1556792"/>
            <a:ext cx="8229600" cy="420933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2400" dirty="0"/>
              <a:t>L</a:t>
            </a:r>
            <a:r>
              <a:rPr lang="hu-HU" sz="2400" dirty="0" smtClean="0"/>
              <a:t>emorzsolódás megelőzése</a:t>
            </a:r>
          </a:p>
          <a:p>
            <a:pPr marL="0" indent="0" algn="ctr">
              <a:spcBef>
                <a:spcPts val="0"/>
              </a:spcBef>
              <a:buNone/>
            </a:pPr>
            <a:endParaRPr lang="hu-HU" sz="2400" dirty="0" smtClean="0"/>
          </a:p>
          <a:p>
            <a:pPr marL="0" indent="0" algn="ctr">
              <a:spcBef>
                <a:spcPts val="0"/>
              </a:spcBef>
              <a:buNone/>
            </a:pPr>
            <a:endParaRPr lang="hu-HU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hu-HU" sz="2400" dirty="0" smtClean="0"/>
              <a:t>Hiteles információk átadása és a megalapozott döntések elősegítése</a:t>
            </a:r>
          </a:p>
          <a:p>
            <a:pPr marL="0" indent="0" algn="ctr">
              <a:spcBef>
                <a:spcPts val="0"/>
              </a:spcBef>
              <a:buNone/>
            </a:pPr>
            <a:endParaRPr lang="hu-HU" sz="2400" dirty="0" smtClean="0"/>
          </a:p>
          <a:p>
            <a:pPr marL="0" indent="0" algn="ctr">
              <a:spcBef>
                <a:spcPts val="0"/>
              </a:spcBef>
              <a:buNone/>
            </a:pPr>
            <a:endParaRPr lang="hu-HU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hu-HU" sz="2400" dirty="0" smtClean="0"/>
              <a:t>Helyes pályaorientáció támogatása: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400" dirty="0" smtClean="0"/>
              <a:t>önismeret + pályaismeret + képzési és munkaerő-piaci lehetőségek ismerete</a:t>
            </a:r>
            <a:endParaRPr lang="hu-HU" sz="2400" dirty="0"/>
          </a:p>
          <a:p>
            <a:pPr marL="0" indent="0" algn="ctr">
              <a:spcBef>
                <a:spcPts val="0"/>
              </a:spcBef>
              <a:buNone/>
            </a:pPr>
            <a:endParaRPr lang="hu-HU" sz="2400" dirty="0" smtClean="0"/>
          </a:p>
          <a:p>
            <a:pPr marL="0" indent="0" algn="ctr">
              <a:buNone/>
            </a:pPr>
            <a:endParaRPr lang="hu-HU" sz="2400" dirty="0" smtClean="0"/>
          </a:p>
        </p:txBody>
      </p:sp>
      <p:sp>
        <p:nvSpPr>
          <p:cNvPr id="7" name="Lefelé nyíl 6"/>
          <p:cNvSpPr/>
          <p:nvPr/>
        </p:nvSpPr>
        <p:spPr>
          <a:xfrm>
            <a:off x="4427984" y="3573016"/>
            <a:ext cx="360040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Lefelé nyíl 7"/>
          <p:cNvSpPr/>
          <p:nvPr/>
        </p:nvSpPr>
        <p:spPr>
          <a:xfrm>
            <a:off x="4427984" y="2075700"/>
            <a:ext cx="360040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7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385" y="160492"/>
            <a:ext cx="3478503" cy="604212"/>
          </a:xfrm>
        </p:spPr>
        <p:txBody>
          <a:bodyPr>
            <a:normAutofit fontScale="90000"/>
          </a:bodyPr>
          <a:lstStyle/>
          <a:p>
            <a:r>
              <a:rPr lang="hu-HU" sz="4000" dirty="0">
                <a:solidFill>
                  <a:schemeClr val="tx2">
                    <a:lumMod val="75000"/>
                  </a:schemeClr>
                </a:solidFill>
              </a:rPr>
              <a:t>Képzési szintek</a:t>
            </a:r>
          </a:p>
        </p:txBody>
      </p:sp>
      <p:sp>
        <p:nvSpPr>
          <p:cNvPr id="17" name="Tartalom helye 16"/>
          <p:cNvSpPr>
            <a:spLocks noGrp="1"/>
          </p:cNvSpPr>
          <p:nvPr>
            <p:ph idx="1"/>
          </p:nvPr>
        </p:nvSpPr>
        <p:spPr>
          <a:xfrm>
            <a:off x="3745060" y="476672"/>
            <a:ext cx="4859388" cy="593325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hu-HU" altLang="hu-HU" sz="1300" b="1" dirty="0">
                <a:latin typeface="+mj-lt"/>
              </a:rPr>
              <a:t>DIPLOMÁSOKNAK</a:t>
            </a:r>
            <a:r>
              <a:rPr lang="hu-HU" altLang="hu-HU" sz="1300" b="1" dirty="0" smtClean="0">
                <a:latin typeface="+mj-lt"/>
              </a:rPr>
              <a:t>:</a:t>
            </a:r>
            <a:endParaRPr lang="hu-HU" altLang="hu-HU" sz="1300" b="1" dirty="0"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altLang="hu-HU" sz="1400" b="1" dirty="0">
                <a:latin typeface="+mj-lt"/>
              </a:rPr>
              <a:t>Doktori képzés</a:t>
            </a:r>
            <a:r>
              <a:rPr lang="hu-HU" altLang="hu-HU" sz="1400" dirty="0">
                <a:latin typeface="+mj-lt"/>
              </a:rPr>
              <a:t> (PhD, DLA</a:t>
            </a:r>
            <a:r>
              <a:rPr lang="hu-HU" altLang="hu-HU" sz="1400" dirty="0" smtClean="0">
                <a:latin typeface="+mj-lt"/>
              </a:rPr>
              <a:t>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altLang="hu-HU" sz="1400" b="1" dirty="0"/>
              <a:t>Mesterképzés</a:t>
            </a:r>
            <a:endParaRPr lang="hu-HU" altLang="hu-HU" sz="1400" b="1" dirty="0"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altLang="hu-HU" sz="1400" b="1" dirty="0" smtClean="0">
                <a:latin typeface="+mj-lt"/>
              </a:rPr>
              <a:t>Szakirányú </a:t>
            </a:r>
            <a:r>
              <a:rPr lang="hu-HU" altLang="hu-HU" sz="1400" b="1" dirty="0">
                <a:latin typeface="+mj-lt"/>
              </a:rPr>
              <a:t>továbbképzés</a:t>
            </a:r>
          </a:p>
          <a:p>
            <a:pPr algn="just">
              <a:lnSpc>
                <a:spcPct val="120000"/>
              </a:lnSpc>
              <a:buNone/>
            </a:pPr>
            <a:r>
              <a:rPr lang="hu-HU" altLang="hu-HU" sz="1300" b="1" dirty="0" smtClean="0">
                <a:latin typeface="+mj-lt"/>
              </a:rPr>
              <a:t>ÉRETTSÉGIVEL </a:t>
            </a:r>
            <a:r>
              <a:rPr lang="hu-HU" altLang="hu-HU" sz="1300" b="1" dirty="0">
                <a:latin typeface="+mj-lt"/>
              </a:rPr>
              <a:t>ELÉRHETŐEK</a:t>
            </a:r>
            <a:r>
              <a:rPr lang="hu-HU" altLang="hu-HU" sz="1300" b="1" dirty="0" smtClean="0">
                <a:latin typeface="+mj-lt"/>
              </a:rPr>
              <a:t>:</a:t>
            </a:r>
            <a:endParaRPr lang="hu-HU" altLang="hu-HU" sz="1300" b="1" dirty="0">
              <a:latin typeface="+mj-lt"/>
            </a:endParaRPr>
          </a:p>
          <a:p>
            <a:pPr algn="just">
              <a:lnSpc>
                <a:spcPct val="120000"/>
              </a:lnSpc>
              <a:buNone/>
            </a:pPr>
            <a:r>
              <a:rPr lang="hu-HU" altLang="hu-HU" sz="1400" b="1" dirty="0">
                <a:latin typeface="+mj-lt"/>
              </a:rPr>
              <a:t>Osztatlan képzés</a:t>
            </a:r>
            <a:endParaRPr lang="hu-HU" altLang="hu-HU" sz="1400" dirty="0">
              <a:latin typeface="+mj-lt"/>
            </a:endParaRPr>
          </a:p>
          <a:p>
            <a:pPr algn="just">
              <a:lnSpc>
                <a:spcPct val="120000"/>
              </a:lnSpc>
              <a:buNone/>
            </a:pPr>
            <a:r>
              <a:rPr lang="hu-HU" altLang="hu-HU" sz="1300" dirty="0">
                <a:latin typeface="+mj-lt"/>
              </a:rPr>
              <a:t>Néhány egyetemi szintű szak az új, ciklusos képzési rendszerben osztatlan mesterképzés maradt, és osztatlan mesterképzésként indul az új kétszakos tanárképzés. 10-12 félévesek, mesterfokozat és szakképzettség megszerzésével zárulnak</a:t>
            </a:r>
            <a:r>
              <a:rPr lang="hu-HU" altLang="hu-HU" sz="1300" dirty="0" smtClean="0">
                <a:latin typeface="+mj-lt"/>
              </a:rPr>
              <a:t>.</a:t>
            </a:r>
            <a:endParaRPr lang="hu-HU" altLang="hu-HU" sz="1300" dirty="0">
              <a:latin typeface="+mj-lt"/>
            </a:endParaRPr>
          </a:p>
          <a:p>
            <a:pPr algn="just">
              <a:lnSpc>
                <a:spcPct val="120000"/>
              </a:lnSpc>
              <a:buNone/>
            </a:pPr>
            <a:r>
              <a:rPr lang="hu-HU" altLang="hu-HU" sz="1400" b="1" dirty="0">
                <a:latin typeface="+mj-lt"/>
              </a:rPr>
              <a:t>Alapképzés</a:t>
            </a:r>
          </a:p>
          <a:p>
            <a:pPr algn="just">
              <a:lnSpc>
                <a:spcPct val="120000"/>
              </a:lnSpc>
              <a:buNone/>
            </a:pPr>
            <a:r>
              <a:rPr lang="hu-HU" altLang="hu-HU" sz="1300" dirty="0">
                <a:latin typeface="+mj-lt"/>
              </a:rPr>
              <a:t>Az első képzési ciklus az alapképzés (BA, </a:t>
            </a:r>
            <a:r>
              <a:rPr lang="hu-HU" altLang="hu-HU" sz="1300" dirty="0" err="1">
                <a:latin typeface="+mj-lt"/>
              </a:rPr>
              <a:t>BSc</a:t>
            </a:r>
            <a:r>
              <a:rPr lang="hu-HU" altLang="hu-HU" sz="1300" dirty="0">
                <a:latin typeface="+mj-lt"/>
              </a:rPr>
              <a:t>), mely 6–8 féléves. Az oklevél megszerzésével alapfokozat és egy, az adott szaknak megfelelő szakképzettség szerezhető</a:t>
            </a:r>
            <a:r>
              <a:rPr lang="hu-HU" altLang="hu-HU" sz="1300" dirty="0" smtClean="0">
                <a:latin typeface="+mj-lt"/>
              </a:rPr>
              <a:t>.</a:t>
            </a:r>
            <a:endParaRPr lang="hu-HU" altLang="hu-HU" sz="1300" dirty="0">
              <a:latin typeface="+mj-lt"/>
            </a:endParaRPr>
          </a:p>
          <a:p>
            <a:pPr algn="just">
              <a:lnSpc>
                <a:spcPct val="120000"/>
              </a:lnSpc>
              <a:buNone/>
            </a:pPr>
            <a:r>
              <a:rPr lang="hu-HU" altLang="hu-HU" sz="1400" b="1" dirty="0">
                <a:latin typeface="+mj-lt"/>
              </a:rPr>
              <a:t>Felsőoktatási szakképzés</a:t>
            </a:r>
            <a:endParaRPr lang="hu-HU" altLang="hu-HU" sz="1400" dirty="0">
              <a:latin typeface="+mj-lt"/>
            </a:endParaRPr>
          </a:p>
          <a:p>
            <a:pPr algn="just">
              <a:lnSpc>
                <a:spcPct val="120000"/>
              </a:lnSpc>
              <a:buNone/>
            </a:pPr>
            <a:r>
              <a:rPr lang="hu-HU" altLang="hu-HU" sz="1300" dirty="0">
                <a:latin typeface="+mj-lt"/>
              </a:rPr>
              <a:t>Felsőfokú szakképzettséget ad, újabb végzettségi szintet azonban nem. A felsőoktatási szakképzés besorolási alapszakján való továbbtanulás esetén a felsőoktatási szakképzés képzési és kimeneti követelményeiben meghatározott kreditek 75 százalékát el kell ismerni</a:t>
            </a:r>
            <a:r>
              <a:rPr lang="hu-HU" altLang="hu-HU" sz="1300" dirty="0" smtClean="0">
                <a:latin typeface="+mj-lt"/>
              </a:rPr>
              <a:t>.</a:t>
            </a:r>
            <a:endParaRPr lang="hu-HU" sz="1300" dirty="0">
              <a:latin typeface="+mj-lt"/>
            </a:endParaRPr>
          </a:p>
        </p:txBody>
      </p:sp>
      <p:sp>
        <p:nvSpPr>
          <p:cNvPr id="3" name="Háromszög 2"/>
          <p:cNvSpPr/>
          <p:nvPr/>
        </p:nvSpPr>
        <p:spPr>
          <a:xfrm>
            <a:off x="323528" y="908720"/>
            <a:ext cx="3168352" cy="4176464"/>
          </a:xfrm>
          <a:prstGeom prst="triangle">
            <a:avLst/>
          </a:prstGeom>
          <a:solidFill>
            <a:srgbClr val="001B4A"/>
          </a:solidFill>
          <a:ln>
            <a:solidFill>
              <a:srgbClr val="147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1979712" y="3020581"/>
            <a:ext cx="14401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1979712" y="3717032"/>
            <a:ext cx="14401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1979712" y="4437112"/>
            <a:ext cx="14401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1691680" y="1628800"/>
            <a:ext cx="14401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1979712" y="2317275"/>
            <a:ext cx="14401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1979712" y="956431"/>
            <a:ext cx="14401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339752" y="45091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FOKSZ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411760" y="37890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ALAP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089580" y="3109152"/>
            <a:ext cx="133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OSZTATLAN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749777" y="1700808"/>
            <a:ext cx="1382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SZAKIRÁNYÚ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2214666" y="238265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MESTER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2178662" y="10174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DOKTORI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3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77125" cy="677862"/>
          </a:xfrm>
        </p:spPr>
        <p:txBody>
          <a:bodyPr>
            <a:noAutofit/>
          </a:bodyPr>
          <a:lstStyle/>
          <a:p>
            <a:pPr algn="l"/>
            <a:r>
              <a:rPr lang="hu-HU" sz="4000" dirty="0">
                <a:solidFill>
                  <a:schemeClr val="tx2">
                    <a:lumMod val="75000"/>
                  </a:schemeClr>
                </a:solidFill>
              </a:rPr>
              <a:t>Finanszírozási formák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hu-HU" altLang="hu-HU" sz="2000" dirty="0"/>
              <a:t>A nemzeti felsőoktatási törvény szerint egy személy – állami ösztöndíjjal támogatott felsőoktatási szakképzésben, alap-, valamint mesterképzésben – </a:t>
            </a:r>
            <a:r>
              <a:rPr lang="hu-HU" altLang="hu-HU" sz="2000" b="1" dirty="0"/>
              <a:t>12 féléven át</a:t>
            </a:r>
            <a:r>
              <a:rPr lang="hu-HU" altLang="hu-HU" sz="2000" dirty="0"/>
              <a:t> folytathat a felsőoktatásban tanulmányokat, ez az ún. </a:t>
            </a:r>
            <a:r>
              <a:rPr lang="hu-HU" altLang="hu-HU" sz="2000" b="1" dirty="0"/>
              <a:t>támogatási idő. </a:t>
            </a:r>
            <a:r>
              <a:rPr lang="hu-HU" altLang="hu-HU" sz="2000" dirty="0"/>
              <a:t>Az adott képzéshez rendelkezésre álló támogatási idő legfeljebb két félévvel lehet hosszabb, mint az adott tanulmányok képzési ideje.</a:t>
            </a:r>
          </a:p>
          <a:p>
            <a:pPr algn="just">
              <a:lnSpc>
                <a:spcPct val="40000"/>
              </a:lnSpc>
            </a:pPr>
            <a:endParaRPr lang="hu-HU" altLang="hu-HU" sz="2000" dirty="0"/>
          </a:p>
          <a:p>
            <a:pPr algn="just">
              <a:buNone/>
            </a:pPr>
            <a:r>
              <a:rPr lang="hu-HU" altLang="hu-HU" sz="2000" dirty="0"/>
              <a:t>A nemzeti felsőoktatásról szóló törvény előírásai szerint a hallgató finanszírozási jogállása lehet:</a:t>
            </a:r>
          </a:p>
          <a:p>
            <a:pPr algn="just"/>
            <a:r>
              <a:rPr lang="hu-HU" altLang="hu-HU" sz="2000" dirty="0"/>
              <a:t>    </a:t>
            </a:r>
            <a:r>
              <a:rPr lang="hu-HU" altLang="hu-HU" sz="2000" b="1" dirty="0"/>
              <a:t>magyar állami ösztöndíjjal támogatott</a:t>
            </a:r>
            <a:r>
              <a:rPr lang="hu-HU" altLang="hu-HU" sz="2000" dirty="0"/>
              <a:t>,</a:t>
            </a:r>
          </a:p>
          <a:p>
            <a:pPr algn="just"/>
            <a:r>
              <a:rPr lang="hu-HU" altLang="hu-HU" sz="2000" dirty="0"/>
              <a:t>    </a:t>
            </a:r>
            <a:r>
              <a:rPr lang="hu-HU" altLang="hu-HU" sz="2000" b="1" dirty="0"/>
              <a:t>önköltséges. </a:t>
            </a:r>
          </a:p>
          <a:p>
            <a:pPr algn="ctr">
              <a:buNone/>
            </a:pPr>
            <a:r>
              <a:rPr lang="hu-HU" altLang="hu-HU" sz="2000" dirty="0" smtClean="0"/>
              <a:t>Az </a:t>
            </a:r>
            <a:r>
              <a:rPr lang="hu-HU" altLang="hu-HU" sz="2000" dirty="0"/>
              <a:t>ösztöndíjas illetve önköltséges finanszírozási forma egy tanévre szól.</a:t>
            </a:r>
          </a:p>
          <a:p>
            <a:pPr algn="just"/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3171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46646"/>
            <a:ext cx="5770984" cy="706090"/>
          </a:xfrm>
        </p:spPr>
        <p:txBody>
          <a:bodyPr>
            <a:normAutofit/>
          </a:bodyPr>
          <a:lstStyle/>
          <a:p>
            <a:pPr algn="l"/>
            <a:r>
              <a:rPr lang="hu-HU" sz="4000" dirty="0" smtClean="0">
                <a:solidFill>
                  <a:schemeClr val="tx2">
                    <a:lumMod val="75000"/>
                  </a:schemeClr>
                </a:solidFill>
              </a:rPr>
              <a:t>Hallgatói szerződés</a:t>
            </a:r>
            <a:endParaRPr lang="hu-H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>
            <a:noAutofit/>
          </a:bodyPr>
          <a:lstStyle/>
          <a:p>
            <a:pPr algn="just">
              <a:buFont typeface="Arial" charset="0"/>
              <a:buNone/>
            </a:pPr>
            <a:r>
              <a:rPr lang="hu-HU" altLang="hu-HU" sz="2000" dirty="0"/>
              <a:t>A magyar állami ösztöndíjjal támogatott képzés sajátos feltételei:	</a:t>
            </a:r>
            <a:endParaRPr lang="hu-HU" altLang="hu-HU" sz="2000" dirty="0" smtClean="0"/>
          </a:p>
          <a:p>
            <a:pPr algn="just">
              <a:buFont typeface="Arial" charset="0"/>
              <a:buNone/>
            </a:pPr>
            <a:endParaRPr lang="hu-HU" altLang="hu-HU" sz="2000" dirty="0"/>
          </a:p>
          <a:p>
            <a:pPr algn="just">
              <a:buFont typeface="Arial" charset="0"/>
              <a:buNone/>
            </a:pPr>
            <a:r>
              <a:rPr lang="hu-HU" altLang="hu-HU" sz="2000" b="1" dirty="0"/>
              <a:t>	Hallgatói nyilatkozat:</a:t>
            </a:r>
          </a:p>
          <a:p>
            <a:pPr algn="just"/>
            <a:r>
              <a:rPr lang="hu-HU" altLang="hu-HU" sz="2000" dirty="0"/>
              <a:t> a képzési idő  másfélszerese alatt oklevél szerzés, vagy visszafizeti a képzési költség felét, </a:t>
            </a:r>
          </a:p>
          <a:p>
            <a:pPr algn="just"/>
            <a:r>
              <a:rPr lang="hu-HU" altLang="hu-HU" sz="2000" dirty="0"/>
              <a:t> az oklevél szerzést követő 20 évben a képzési idővel megegyező időtartamú hazai munkavégzés, vagy visszafizeti a képzési költség kamatokkal növelt egészét</a:t>
            </a:r>
            <a:r>
              <a:rPr lang="hu-HU" altLang="hu-HU" sz="2000" dirty="0" smtClean="0"/>
              <a:t>.</a:t>
            </a:r>
            <a:endParaRPr lang="hu-HU" altLang="hu-HU" sz="2000" dirty="0"/>
          </a:p>
        </p:txBody>
      </p:sp>
    </p:spTree>
    <p:extLst>
      <p:ext uri="{BB962C8B-B14F-4D97-AF65-F5344CB8AC3E}">
        <p14:creationId xmlns:p14="http://schemas.microsoft.com/office/powerpoint/2010/main" val="295824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3600" dirty="0">
                <a:solidFill>
                  <a:schemeClr val="tx2">
                    <a:lumMod val="75000"/>
                  </a:schemeClr>
                </a:solidFill>
              </a:rPr>
              <a:t>Szempontok az intézményválasztáshoz</a:t>
            </a:r>
            <a:r>
              <a:rPr lang="hu-HU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u-H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hu-HU" sz="2800" b="1" i="1" dirty="0" smtClean="0">
                <a:solidFill>
                  <a:schemeClr val="accent3">
                    <a:lumMod val="75000"/>
                  </a:schemeClr>
                </a:solidFill>
              </a:rPr>
              <a:t>a </a:t>
            </a:r>
            <a:r>
              <a:rPr lang="hu-HU" sz="2800" b="1" i="1" dirty="0">
                <a:solidFill>
                  <a:schemeClr val="accent3">
                    <a:lumMod val="75000"/>
                  </a:schemeClr>
                </a:solidFill>
              </a:rPr>
              <a:t>tervezett életpályától függően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1628800"/>
            <a:ext cx="720080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400" dirty="0"/>
          </a:p>
          <a:p>
            <a:r>
              <a:rPr lang="hu-HU" sz="2400" dirty="0"/>
              <a:t>k</a:t>
            </a:r>
            <a:r>
              <a:rPr lang="hu-HU" sz="2400" dirty="0" smtClean="0"/>
              <a:t>épzés minősége</a:t>
            </a:r>
          </a:p>
          <a:p>
            <a:r>
              <a:rPr lang="hu-HU" sz="2400" dirty="0"/>
              <a:t>k</a:t>
            </a:r>
            <a:r>
              <a:rPr lang="hu-HU" sz="2400" dirty="0" smtClean="0"/>
              <a:t>öltségek</a:t>
            </a:r>
          </a:p>
          <a:p>
            <a:r>
              <a:rPr lang="hu-HU" sz="2400" dirty="0" smtClean="0"/>
              <a:t>környezet</a:t>
            </a:r>
          </a:p>
          <a:p>
            <a:r>
              <a:rPr lang="hu-HU" sz="2400" dirty="0"/>
              <a:t>m</a:t>
            </a:r>
            <a:r>
              <a:rPr lang="hu-HU" sz="2400" dirty="0" smtClean="0"/>
              <a:t>unkaerő-piaci lehetőségek</a:t>
            </a:r>
            <a:endParaRPr lang="hu-HU" sz="2400" dirty="0"/>
          </a:p>
          <a:p>
            <a:r>
              <a:rPr lang="hu-HU" sz="2400" dirty="0" smtClean="0"/>
              <a:t>hallgatói élet lehetőségei</a:t>
            </a:r>
          </a:p>
        </p:txBody>
      </p:sp>
    </p:spTree>
    <p:extLst>
      <p:ext uri="{BB962C8B-B14F-4D97-AF65-F5344CB8AC3E}">
        <p14:creationId xmlns:p14="http://schemas.microsoft.com/office/powerpoint/2010/main" val="289572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5"/>
          <p:cNvSpPr>
            <a:spLocks/>
          </p:cNvSpPr>
          <p:nvPr/>
        </p:nvSpPr>
        <p:spPr bwMode="auto">
          <a:xfrm>
            <a:off x="539552" y="1124744"/>
            <a:ext cx="7912230" cy="396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hu-HU" sz="2000" b="1" dirty="0" smtClean="0"/>
              <a:t>Széles képzési portfólió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dirty="0" smtClean="0"/>
              <a:t>az </a:t>
            </a:r>
            <a:r>
              <a:rPr lang="hu-HU" sz="2000" dirty="0"/>
              <a:t>Egyetem 10 karán szinte minden képzési terület megtalálható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hu-HU" sz="2000" b="1" dirty="0"/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hu-HU" sz="2000" b="1" dirty="0" smtClean="0"/>
              <a:t>Anyagilag elérhető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dirty="0"/>
              <a:t>o</a:t>
            </a:r>
            <a:r>
              <a:rPr lang="hu-HU" sz="2000" dirty="0" smtClean="0"/>
              <a:t>lcsóbb albérletárak, közlekedés, szolgáltatások</a:t>
            </a:r>
            <a:endParaRPr lang="hu-HU" sz="2000" dirty="0"/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endParaRPr lang="hu-HU" sz="2000" dirty="0"/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2000" b="1" dirty="0" smtClean="0"/>
              <a:t>Fokozatosság az önállóságban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dirty="0"/>
              <a:t>a</a:t>
            </a:r>
            <a:r>
              <a:rPr lang="hu-HU" sz="2000" dirty="0" smtClean="0"/>
              <a:t> leválás megkezdhető (albérlet), de nem marad teljesen egyedül</a:t>
            </a:r>
            <a:endParaRPr lang="hu-HU" sz="2000" dirty="0"/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dirty="0"/>
              <a:t>f</a:t>
            </a:r>
            <a:r>
              <a:rPr lang="hu-HU" sz="2000" dirty="0" smtClean="0"/>
              <a:t>elkészülten mehet tovább mesterképzésre másik városba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hu-HU" sz="2000" b="1" dirty="0"/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hu-HU" sz="2000" b="1" dirty="0" smtClean="0"/>
              <a:t>„PTE család”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dirty="0"/>
              <a:t>e</a:t>
            </a:r>
            <a:r>
              <a:rPr lang="hu-HU" sz="2000" dirty="0" smtClean="0"/>
              <a:t>gyetemvárosi identitás, erős közösségek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dirty="0" smtClean="0"/>
              <a:t>a hallgatók személyes figyelmet kapnak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hu-HU" sz="2000" b="1" dirty="0" smtClean="0"/>
          </a:p>
        </p:txBody>
      </p:sp>
      <p:sp>
        <p:nvSpPr>
          <p:cNvPr id="26627" name="Rectangle 10"/>
          <p:cNvSpPr>
            <a:spLocks/>
          </p:cNvSpPr>
          <p:nvPr/>
        </p:nvSpPr>
        <p:spPr bwMode="auto">
          <a:xfrm>
            <a:off x="539552" y="332656"/>
            <a:ext cx="45370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hu-HU" sz="40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Miért Pécs?</a:t>
            </a:r>
            <a:endParaRPr lang="hu-HU" sz="4000" dirty="0">
              <a:solidFill>
                <a:srgbClr val="1F497D">
                  <a:lumMod val="75000"/>
                </a:srgbClr>
              </a:solidFill>
              <a:latin typeface="Calibri"/>
              <a:ea typeface="+mj-ea"/>
              <a:cs typeface="+mj-cs"/>
            </a:endParaRPr>
          </a:p>
          <a:p>
            <a:pPr marL="342900" indent="-342900" eaLnBrk="0" hangingPunct="0">
              <a:lnSpc>
                <a:spcPct val="30000"/>
              </a:lnSpc>
              <a:spcBef>
                <a:spcPct val="20000"/>
              </a:spcBef>
              <a:buFont typeface="Arial" charset="0"/>
              <a:buNone/>
            </a:pPr>
            <a:endParaRPr lang="hu-HU" sz="2600" b="1" dirty="0">
              <a:solidFill>
                <a:srgbClr val="42B602"/>
              </a:solidFill>
              <a:latin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hu-HU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2"/>
          <p:cNvSpPr>
            <a:spLocks noGrp="1"/>
          </p:cNvSpPr>
          <p:nvPr/>
        </p:nvSpPr>
        <p:spPr>
          <a:xfrm>
            <a:off x="1403648" y="476670"/>
            <a:ext cx="6120680" cy="5174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rtalom helye 3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1484784"/>
          <a:ext cx="892899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ím 1"/>
          <p:cNvSpPr txBox="1">
            <a:spLocks/>
          </p:cNvSpPr>
          <p:nvPr/>
        </p:nvSpPr>
        <p:spPr>
          <a:xfrm>
            <a:off x="204664" y="31174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 Pécsi Tudományegyetem karai</a:t>
            </a:r>
          </a:p>
        </p:txBody>
      </p:sp>
    </p:spTree>
    <p:extLst>
      <p:ext uri="{BB962C8B-B14F-4D97-AF65-F5344CB8AC3E}">
        <p14:creationId xmlns:p14="http://schemas.microsoft.com/office/powerpoint/2010/main" val="21022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1284</Words>
  <Application>Microsoft Office PowerPoint</Application>
  <PresentationFormat>Diavetítés a képernyőre (4:3 oldalarány)</PresentationFormat>
  <Paragraphs>371</Paragraphs>
  <Slides>26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26</vt:i4>
      </vt:variant>
    </vt:vector>
  </HeadingPairs>
  <TitlesOfParts>
    <vt:vector size="31" baseType="lpstr">
      <vt:lpstr>Arial</vt:lpstr>
      <vt:lpstr>Calibri</vt:lpstr>
      <vt:lpstr>Wingdings</vt:lpstr>
      <vt:lpstr>Office-téma</vt:lpstr>
      <vt:lpstr>1_Office-téma</vt:lpstr>
      <vt:lpstr>PowerPoint-bemutató</vt:lpstr>
      <vt:lpstr>PowerPoint-bemutató</vt:lpstr>
      <vt:lpstr>PowerPoint-bemutató</vt:lpstr>
      <vt:lpstr>Képzési szintek</vt:lpstr>
      <vt:lpstr>Finanszírozási formák</vt:lpstr>
      <vt:lpstr>Hallgatói szerződés</vt:lpstr>
      <vt:lpstr>Szempontok az intézményválasztáshoz a tervezett életpályától függően </vt:lpstr>
      <vt:lpstr>PowerPoint-bemutató</vt:lpstr>
      <vt:lpstr>PowerPoint-bemutató</vt:lpstr>
      <vt:lpstr>Állam-és Jogtudományi Kar</vt:lpstr>
      <vt:lpstr>Általános Orvostudományi Kar</vt:lpstr>
      <vt:lpstr>PowerPoint-bemutató</vt:lpstr>
      <vt:lpstr>PowerPoint-bemutató</vt:lpstr>
      <vt:lpstr>Gyógyszerésztudományi Kar</vt:lpstr>
      <vt:lpstr>PowerPoint-bemutató</vt:lpstr>
      <vt:lpstr>Kultúratudományi, Pedagógusképző  és Vidékfejlesztési Kar</vt:lpstr>
      <vt:lpstr>PowerPoint-bemutató</vt:lpstr>
      <vt:lpstr>PowerPoint-bemutató</vt:lpstr>
      <vt:lpstr>PowerPoint-bemutató</vt:lpstr>
      <vt:lpstr>   a karrier elindítására</vt:lpstr>
      <vt:lpstr>PTE lehetőségek</vt:lpstr>
      <vt:lpstr>Ösztöndíjak</vt:lpstr>
      <vt:lpstr>A tájékozódás forrásai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Bartakovics Bettina</dc:creator>
  <cp:lastModifiedBy>Marosvölgyi Brigitta</cp:lastModifiedBy>
  <cp:revision>92</cp:revision>
  <dcterms:created xsi:type="dcterms:W3CDTF">2015-11-04T10:26:14Z</dcterms:created>
  <dcterms:modified xsi:type="dcterms:W3CDTF">2018-11-20T09:22:37Z</dcterms:modified>
</cp:coreProperties>
</file>